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8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9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drawings/drawing3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27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drawings/drawing4.xml" ContentType="application/vnd.openxmlformats-officedocument.drawingml.chartshapes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30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31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drawings/drawing5.xml" ContentType="application/vnd.openxmlformats-officedocument.drawingml.chartshapes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36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37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notesSlides/notesSlide38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notesSlides/notesSlide39.xml" ContentType="application/vnd.openxmlformats-officedocument.presentationml.notesSl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38.xml" ContentType="application/vnd.openxmlformats-officedocument.drawingml.chart+xml"/>
  <Override PartName="/ppt/theme/themeOverride37.xml" ContentType="application/vnd.openxmlformats-officedocument.themeOverride+xml"/>
  <Override PartName="/ppt/charts/chart39.xml" ContentType="application/vnd.openxmlformats-officedocument.drawingml.chart+xml"/>
  <Override PartName="/ppt/theme/themeOverride38.xml" ContentType="application/vnd.openxmlformats-officedocument.themeOverride+xml"/>
  <Override PartName="/ppt/notesSlides/notesSlide42.xml" ContentType="application/vnd.openxmlformats-officedocument.presentationml.notesSlide+xml"/>
  <Override PartName="/ppt/charts/chart40.xml" ContentType="application/vnd.openxmlformats-officedocument.drawingml.chart+xml"/>
  <Override PartName="/ppt/theme/themeOverride39.xml" ContentType="application/vnd.openxmlformats-officedocument.themeOverride+xml"/>
  <Override PartName="/ppt/notesSlides/notesSlide43.xml" ContentType="application/vnd.openxmlformats-officedocument.presentationml.notesSlide+xml"/>
  <Override PartName="/ppt/charts/chart41.xml" ContentType="application/vnd.openxmlformats-officedocument.drawingml.chart+xml"/>
  <Override PartName="/ppt/theme/themeOverride40.xml" ContentType="application/vnd.openxmlformats-officedocument.themeOverride+xml"/>
  <Override PartName="/ppt/charts/chart42.xml" ContentType="application/vnd.openxmlformats-officedocument.drawingml.chart+xml"/>
  <Override PartName="/ppt/theme/themeOverride41.xml" ContentType="application/vnd.openxmlformats-officedocument.themeOverride+xml"/>
  <Override PartName="/ppt/charts/chart43.xml" ContentType="application/vnd.openxmlformats-officedocument.drawingml.chart+xml"/>
  <Override PartName="/ppt/theme/themeOverride42.xml" ContentType="application/vnd.openxmlformats-officedocument.themeOverride+xml"/>
  <Override PartName="/ppt/charts/chart44.xml" ContentType="application/vnd.openxmlformats-officedocument.drawingml.chart+xml"/>
  <Override PartName="/ppt/theme/themeOverride43.xml" ContentType="application/vnd.openxmlformats-officedocument.themeOverr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45.xml" ContentType="application/vnd.openxmlformats-officedocument.drawingml.chart+xml"/>
  <Override PartName="/ppt/theme/themeOverride44.xml" ContentType="application/vnd.openxmlformats-officedocument.themeOverride+xml"/>
  <Override PartName="/ppt/charts/chart46.xml" ContentType="application/vnd.openxmlformats-officedocument.drawingml.chart+xml"/>
  <Override PartName="/ppt/theme/themeOverride45.xml" ContentType="application/vnd.openxmlformats-officedocument.themeOverr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47.xml" ContentType="application/vnd.openxmlformats-officedocument.drawingml.chart+xml"/>
  <Override PartName="/ppt/theme/themeOverride46.xml" ContentType="application/vnd.openxmlformats-officedocument.themeOverride+xml"/>
  <Override PartName="/ppt/charts/chart48.xml" ContentType="application/vnd.openxmlformats-officedocument.drawingml.chart+xml"/>
  <Override PartName="/ppt/theme/themeOverride47.xml" ContentType="application/vnd.openxmlformats-officedocument.themeOverride+xml"/>
  <Override PartName="/ppt/charts/chart49.xml" ContentType="application/vnd.openxmlformats-officedocument.drawingml.chart+xml"/>
  <Override PartName="/ppt/theme/themeOverride48.xml" ContentType="application/vnd.openxmlformats-officedocument.themeOverride+xml"/>
  <Override PartName="/ppt/charts/chart50.xml" ContentType="application/vnd.openxmlformats-officedocument.drawingml.chart+xml"/>
  <Override PartName="/ppt/theme/themeOverride49.xml" ContentType="application/vnd.openxmlformats-officedocument.themeOverride+xml"/>
  <Override PartName="/ppt/notesSlides/notesSlide48.xml" ContentType="application/vnd.openxmlformats-officedocument.presentationml.notesSlide+xml"/>
  <Override PartName="/ppt/charts/chart51.xml" ContentType="application/vnd.openxmlformats-officedocument.drawingml.chart+xml"/>
  <Override PartName="/ppt/theme/themeOverride50.xml" ContentType="application/vnd.openxmlformats-officedocument.themeOverr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52.xml" ContentType="application/vnd.openxmlformats-officedocument.drawingml.chart+xml"/>
  <Override PartName="/ppt/theme/themeOverride51.xml" ContentType="application/vnd.openxmlformats-officedocument.themeOverride+xml"/>
  <Override PartName="/ppt/charts/chart53.xml" ContentType="application/vnd.openxmlformats-officedocument.drawingml.chart+xml"/>
  <Override PartName="/ppt/theme/themeOverride52.xml" ContentType="application/vnd.openxmlformats-officedocument.themeOverride+xml"/>
  <Override PartName="/ppt/notesSlides/notesSlide51.xml" ContentType="application/vnd.openxmlformats-officedocument.presentationml.notesSlide+xml"/>
  <Override PartName="/ppt/charts/chart54.xml" ContentType="application/vnd.openxmlformats-officedocument.drawingml.chart+xml"/>
  <Override PartName="/ppt/theme/themeOverride53.xml" ContentType="application/vnd.openxmlformats-officedocument.themeOverr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670" r:id="rId1"/>
    <p:sldMasterId id="2147484672" r:id="rId2"/>
    <p:sldMasterId id="2147484675" r:id="rId3"/>
    <p:sldMasterId id="2147484692" r:id="rId4"/>
    <p:sldMasterId id="2147484727" r:id="rId5"/>
    <p:sldMasterId id="2147484859" r:id="rId6"/>
    <p:sldMasterId id="2147484862" r:id="rId7"/>
    <p:sldMasterId id="2147484870" r:id="rId8"/>
    <p:sldMasterId id="2147484888" r:id="rId9"/>
    <p:sldMasterId id="2147484891" r:id="rId10"/>
  </p:sldMasterIdLst>
  <p:notesMasterIdLst>
    <p:notesMasterId r:id="rId70"/>
  </p:notesMasterIdLst>
  <p:handoutMasterIdLst>
    <p:handoutMasterId r:id="rId71"/>
  </p:handoutMasterIdLst>
  <p:sldIdLst>
    <p:sldId id="1240" r:id="rId11"/>
    <p:sldId id="2399" r:id="rId12"/>
    <p:sldId id="2497" r:id="rId13"/>
    <p:sldId id="1129" r:id="rId14"/>
    <p:sldId id="1130" r:id="rId15"/>
    <p:sldId id="1128" r:id="rId16"/>
    <p:sldId id="2507" r:id="rId17"/>
    <p:sldId id="875" r:id="rId18"/>
    <p:sldId id="399" r:id="rId19"/>
    <p:sldId id="2480" r:id="rId20"/>
    <p:sldId id="2478" r:id="rId21"/>
    <p:sldId id="407" r:id="rId22"/>
    <p:sldId id="408" r:id="rId23"/>
    <p:sldId id="2481" r:id="rId24"/>
    <p:sldId id="1075" r:id="rId25"/>
    <p:sldId id="1079" r:id="rId26"/>
    <p:sldId id="1194" r:id="rId27"/>
    <p:sldId id="1094" r:id="rId28"/>
    <p:sldId id="2492" r:id="rId29"/>
    <p:sldId id="431" r:id="rId30"/>
    <p:sldId id="1205" r:id="rId31"/>
    <p:sldId id="2491" r:id="rId32"/>
    <p:sldId id="519" r:id="rId33"/>
    <p:sldId id="529" r:id="rId34"/>
    <p:sldId id="2490" r:id="rId35"/>
    <p:sldId id="2508" r:id="rId36"/>
    <p:sldId id="442" r:id="rId37"/>
    <p:sldId id="1207" r:id="rId38"/>
    <p:sldId id="2489" r:id="rId39"/>
    <p:sldId id="1242" r:id="rId40"/>
    <p:sldId id="1005" r:id="rId41"/>
    <p:sldId id="1237" r:id="rId42"/>
    <p:sldId id="2488" r:id="rId43"/>
    <p:sldId id="1293" r:id="rId44"/>
    <p:sldId id="2487" r:id="rId45"/>
    <p:sldId id="2509" r:id="rId46"/>
    <p:sldId id="510" r:id="rId47"/>
    <p:sldId id="2486" r:id="rId48"/>
    <p:sldId id="2510" r:id="rId49"/>
    <p:sldId id="1000" r:id="rId50"/>
    <p:sldId id="2476" r:id="rId51"/>
    <p:sldId id="2485" r:id="rId52"/>
    <p:sldId id="1029" r:id="rId53"/>
    <p:sldId id="1031" r:id="rId54"/>
    <p:sldId id="1034" r:id="rId55"/>
    <p:sldId id="2513" r:id="rId56"/>
    <p:sldId id="2484" r:id="rId57"/>
    <p:sldId id="481" r:id="rId58"/>
    <p:sldId id="2483" r:id="rId59"/>
    <p:sldId id="2514" r:id="rId60"/>
    <p:sldId id="2515" r:id="rId61"/>
    <p:sldId id="1056" r:id="rId62"/>
    <p:sldId id="2482" r:id="rId63"/>
    <p:sldId id="1060" r:id="rId64"/>
    <p:sldId id="1067" r:id="rId65"/>
    <p:sldId id="2493" r:id="rId66"/>
    <p:sldId id="2500" r:id="rId67"/>
    <p:sldId id="2502" r:id="rId68"/>
    <p:sldId id="2517" r:id="rId69"/>
  </p:sldIdLst>
  <p:sldSz cx="9144000" cy="6858000" type="screen4x3"/>
  <p:notesSz cx="7010400" cy="9296400"/>
  <p:custDataLst>
    <p:tags r:id="rId7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5C1349-31B4-4362-8672-3B73432157EC}">
          <p14:sldIdLst>
            <p14:sldId id="1240"/>
            <p14:sldId id="2399"/>
            <p14:sldId id="2497"/>
            <p14:sldId id="1129"/>
            <p14:sldId id="1130"/>
            <p14:sldId id="1128"/>
            <p14:sldId id="2507"/>
            <p14:sldId id="875"/>
            <p14:sldId id="399"/>
            <p14:sldId id="2480"/>
            <p14:sldId id="2478"/>
            <p14:sldId id="407"/>
            <p14:sldId id="408"/>
            <p14:sldId id="2481"/>
            <p14:sldId id="1075"/>
            <p14:sldId id="1079"/>
            <p14:sldId id="1194"/>
            <p14:sldId id="1094"/>
            <p14:sldId id="2492"/>
            <p14:sldId id="431"/>
            <p14:sldId id="1205"/>
            <p14:sldId id="2491"/>
            <p14:sldId id="519"/>
            <p14:sldId id="529"/>
            <p14:sldId id="2490"/>
            <p14:sldId id="2508"/>
            <p14:sldId id="442"/>
            <p14:sldId id="1207"/>
            <p14:sldId id="2489"/>
            <p14:sldId id="1242"/>
            <p14:sldId id="1005"/>
            <p14:sldId id="1237"/>
            <p14:sldId id="2488"/>
            <p14:sldId id="1293"/>
            <p14:sldId id="2487"/>
            <p14:sldId id="2509"/>
            <p14:sldId id="510"/>
            <p14:sldId id="2486"/>
            <p14:sldId id="2510"/>
            <p14:sldId id="1000"/>
            <p14:sldId id="2476"/>
            <p14:sldId id="2485"/>
            <p14:sldId id="1029"/>
            <p14:sldId id="1031"/>
            <p14:sldId id="1034"/>
            <p14:sldId id="2513"/>
            <p14:sldId id="2484"/>
            <p14:sldId id="481"/>
            <p14:sldId id="2483"/>
            <p14:sldId id="2514"/>
            <p14:sldId id="2515"/>
            <p14:sldId id="1056"/>
            <p14:sldId id="2482"/>
            <p14:sldId id="1060"/>
            <p14:sldId id="1067"/>
            <p14:sldId id="2493"/>
            <p14:sldId id="2500"/>
            <p14:sldId id="2502"/>
            <p14:sldId id="25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A85D7"/>
    <a:srgbClr val="FFFF99"/>
    <a:srgbClr val="FF99FF"/>
    <a:srgbClr val="F9DFDF"/>
    <a:srgbClr val="F6D2D2"/>
    <a:srgbClr val="FAE6E6"/>
    <a:srgbClr val="409BC8"/>
    <a:srgbClr val="84BFDC"/>
    <a:srgbClr val="9DCC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1" autoAdjust="0"/>
    <p:restoredTop sz="76040" autoAdjust="0"/>
  </p:normalViewPr>
  <p:slideViewPr>
    <p:cSldViewPr snapToGrid="0" snapToObjects="1">
      <p:cViewPr varScale="1">
        <p:scale>
          <a:sx n="101" d="100"/>
          <a:sy n="101" d="100"/>
        </p:scale>
        <p:origin x="1458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162" y="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6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7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38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39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0.xlsx"/><Relationship Id="rId1" Type="http://schemas.openxmlformats.org/officeDocument/2006/relationships/themeOverride" Target="../theme/themeOverride40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1.xlsx"/><Relationship Id="rId1" Type="http://schemas.openxmlformats.org/officeDocument/2006/relationships/themeOverride" Target="../theme/themeOverride41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42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43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4.xlsx"/><Relationship Id="rId1" Type="http://schemas.openxmlformats.org/officeDocument/2006/relationships/themeOverride" Target="../theme/themeOverride44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5.xlsx"/><Relationship Id="rId1" Type="http://schemas.openxmlformats.org/officeDocument/2006/relationships/themeOverride" Target="../theme/themeOverride45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46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47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48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49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50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51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52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5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902255273646348"/>
          <c:y val="7.2989476075106058E-2"/>
          <c:w val="0.63615497715563329"/>
          <c:h val="0.8970652470487917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Major Problem</c:v>
                </c:pt>
              </c:strCache>
            </c:strRef>
          </c:tx>
          <c:spPr>
            <a:solidFill>
              <a:schemeClr val="accent2"/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Social Determinants of Health</c:v>
                </c:pt>
                <c:pt idx="1">
                  <c:v>Mental Health</c:v>
                </c:pt>
                <c:pt idx="2">
                  <c:v>Diabetes</c:v>
                </c:pt>
                <c:pt idx="3">
                  <c:v>Access to Health Care Services</c:v>
                </c:pt>
                <c:pt idx="4">
                  <c:v>Substance Use</c:v>
                </c:pt>
                <c:pt idx="5">
                  <c:v>Nutrition, Physical Activity &amp; Weight</c:v>
                </c:pt>
                <c:pt idx="6">
                  <c:v>Disabling Conditions</c:v>
                </c:pt>
                <c:pt idx="7">
                  <c:v>Heart Disease &amp; Stroke</c:v>
                </c:pt>
                <c:pt idx="8">
                  <c:v>Injury &amp; Violence</c:v>
                </c:pt>
                <c:pt idx="9">
                  <c:v>Oral Health</c:v>
                </c:pt>
                <c:pt idx="10">
                  <c:v>Cancer</c:v>
                </c:pt>
                <c:pt idx="11">
                  <c:v>Infant Health &amp; Family Planning</c:v>
                </c:pt>
                <c:pt idx="12">
                  <c:v>Respiratory Diseases</c:v>
                </c:pt>
                <c:pt idx="13">
                  <c:v>Sexual Health</c:v>
                </c:pt>
                <c:pt idx="14">
                  <c:v>Tobacco Use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75.8</c:v>
                </c:pt>
                <c:pt idx="1">
                  <c:v>72</c:v>
                </c:pt>
                <c:pt idx="2">
                  <c:v>66.3</c:v>
                </c:pt>
                <c:pt idx="3">
                  <c:v>56.4</c:v>
                </c:pt>
                <c:pt idx="4">
                  <c:v>45.7</c:v>
                </c:pt>
                <c:pt idx="5">
                  <c:v>41.9</c:v>
                </c:pt>
                <c:pt idx="6">
                  <c:v>34.4</c:v>
                </c:pt>
                <c:pt idx="7">
                  <c:v>26.7</c:v>
                </c:pt>
                <c:pt idx="8">
                  <c:v>22.8</c:v>
                </c:pt>
                <c:pt idx="9">
                  <c:v>18.7</c:v>
                </c:pt>
                <c:pt idx="10">
                  <c:v>17.8</c:v>
                </c:pt>
                <c:pt idx="11">
                  <c:v>16.3</c:v>
                </c:pt>
                <c:pt idx="12">
                  <c:v>8.9</c:v>
                </c:pt>
                <c:pt idx="13">
                  <c:v>8.1</c:v>
                </c:pt>
                <c:pt idx="14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62-42EF-B728-571187EA75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Moderate Problem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Social Determinants of Health</c:v>
                </c:pt>
                <c:pt idx="1">
                  <c:v>Mental Health</c:v>
                </c:pt>
                <c:pt idx="2">
                  <c:v>Diabetes</c:v>
                </c:pt>
                <c:pt idx="3">
                  <c:v>Access to Health Care Services</c:v>
                </c:pt>
                <c:pt idx="4">
                  <c:v>Substance Use</c:v>
                </c:pt>
                <c:pt idx="5">
                  <c:v>Nutrition, Physical Activity &amp; Weight</c:v>
                </c:pt>
                <c:pt idx="6">
                  <c:v>Disabling Conditions</c:v>
                </c:pt>
                <c:pt idx="7">
                  <c:v>Heart Disease &amp; Stroke</c:v>
                </c:pt>
                <c:pt idx="8">
                  <c:v>Injury &amp; Violence</c:v>
                </c:pt>
                <c:pt idx="9">
                  <c:v>Oral Health</c:v>
                </c:pt>
                <c:pt idx="10">
                  <c:v>Cancer</c:v>
                </c:pt>
                <c:pt idx="11">
                  <c:v>Infant Health &amp; Family Planning</c:v>
                </c:pt>
                <c:pt idx="12">
                  <c:v>Respiratory Diseases</c:v>
                </c:pt>
                <c:pt idx="13">
                  <c:v>Sexual Health</c:v>
                </c:pt>
                <c:pt idx="14">
                  <c:v>Tobacco Use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20</c:v>
                </c:pt>
                <c:pt idx="1">
                  <c:v>26.9</c:v>
                </c:pt>
                <c:pt idx="2">
                  <c:v>31.5</c:v>
                </c:pt>
                <c:pt idx="3">
                  <c:v>40.4</c:v>
                </c:pt>
                <c:pt idx="4">
                  <c:v>47.9</c:v>
                </c:pt>
                <c:pt idx="5">
                  <c:v>50.5</c:v>
                </c:pt>
                <c:pt idx="6">
                  <c:v>53.3</c:v>
                </c:pt>
                <c:pt idx="7">
                  <c:v>56.7</c:v>
                </c:pt>
                <c:pt idx="8">
                  <c:v>53.3</c:v>
                </c:pt>
                <c:pt idx="9">
                  <c:v>59.3</c:v>
                </c:pt>
                <c:pt idx="10">
                  <c:v>71.099999999999994</c:v>
                </c:pt>
                <c:pt idx="11">
                  <c:v>59.3</c:v>
                </c:pt>
                <c:pt idx="12">
                  <c:v>61.1</c:v>
                </c:pt>
                <c:pt idx="13">
                  <c:v>53.5</c:v>
                </c:pt>
                <c:pt idx="14">
                  <c:v>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62-42EF-B728-571187EA75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Minor Problem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Social Determinants of Health</c:v>
                </c:pt>
                <c:pt idx="1">
                  <c:v>Mental Health</c:v>
                </c:pt>
                <c:pt idx="2">
                  <c:v>Diabetes</c:v>
                </c:pt>
                <c:pt idx="3">
                  <c:v>Access to Health Care Services</c:v>
                </c:pt>
                <c:pt idx="4">
                  <c:v>Substance Use</c:v>
                </c:pt>
                <c:pt idx="5">
                  <c:v>Nutrition, Physical Activity &amp; Weight</c:v>
                </c:pt>
                <c:pt idx="6">
                  <c:v>Disabling Conditions</c:v>
                </c:pt>
                <c:pt idx="7">
                  <c:v>Heart Disease &amp; Stroke</c:v>
                </c:pt>
                <c:pt idx="8">
                  <c:v>Injury &amp; Violence</c:v>
                </c:pt>
                <c:pt idx="9">
                  <c:v>Oral Health</c:v>
                </c:pt>
                <c:pt idx="10">
                  <c:v>Cancer</c:v>
                </c:pt>
                <c:pt idx="11">
                  <c:v>Infant Health &amp; Family Planning</c:v>
                </c:pt>
                <c:pt idx="12">
                  <c:v>Respiratory Diseases</c:v>
                </c:pt>
                <c:pt idx="13">
                  <c:v>Sexual Health</c:v>
                </c:pt>
                <c:pt idx="14">
                  <c:v>Tobacco Use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4.2</c:v>
                </c:pt>
                <c:pt idx="1">
                  <c:v>1.1000000000000001</c:v>
                </c:pt>
                <c:pt idx="2">
                  <c:v>2.2000000000000002</c:v>
                </c:pt>
                <c:pt idx="3">
                  <c:v>2.1</c:v>
                </c:pt>
                <c:pt idx="4">
                  <c:v>6.4</c:v>
                </c:pt>
                <c:pt idx="5">
                  <c:v>7.5</c:v>
                </c:pt>
                <c:pt idx="6">
                  <c:v>12.2</c:v>
                </c:pt>
                <c:pt idx="7">
                  <c:v>14.4</c:v>
                </c:pt>
                <c:pt idx="8">
                  <c:v>23.9</c:v>
                </c:pt>
                <c:pt idx="9">
                  <c:v>20.9</c:v>
                </c:pt>
                <c:pt idx="10">
                  <c:v>11.1</c:v>
                </c:pt>
                <c:pt idx="11">
                  <c:v>24.4</c:v>
                </c:pt>
                <c:pt idx="12">
                  <c:v>30</c:v>
                </c:pt>
                <c:pt idx="13">
                  <c:v>38.4</c:v>
                </c:pt>
                <c:pt idx="14">
                  <c:v>37.799999999999997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62-42EF-B728-571187EA755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 Problem At All</c:v>
                </c:pt>
              </c:strCache>
            </c:strRef>
          </c:tx>
          <c:spPr>
            <a:solidFill>
              <a:schemeClr val="accent4"/>
            </a:solidFill>
            <a:ln w="28575">
              <a:solidFill>
                <a:schemeClr val="bg1"/>
              </a:solidFill>
            </a:ln>
          </c:spPr>
          <c:invertIfNegative val="0"/>
          <c:cat>
            <c:strRef>
              <c:f>Sheet1!$A$2:$A$16</c:f>
              <c:strCache>
                <c:ptCount val="15"/>
                <c:pt idx="0">
                  <c:v>Social Determinants of Health</c:v>
                </c:pt>
                <c:pt idx="1">
                  <c:v>Mental Health</c:v>
                </c:pt>
                <c:pt idx="2">
                  <c:v>Diabetes</c:v>
                </c:pt>
                <c:pt idx="3">
                  <c:v>Access to Health Care Services</c:v>
                </c:pt>
                <c:pt idx="4">
                  <c:v>Substance Use</c:v>
                </c:pt>
                <c:pt idx="5">
                  <c:v>Nutrition, Physical Activity &amp; Weight</c:v>
                </c:pt>
                <c:pt idx="6">
                  <c:v>Disabling Conditions</c:v>
                </c:pt>
                <c:pt idx="7">
                  <c:v>Heart Disease &amp; Stroke</c:v>
                </c:pt>
                <c:pt idx="8">
                  <c:v>Injury &amp; Violence</c:v>
                </c:pt>
                <c:pt idx="9">
                  <c:v>Oral Health</c:v>
                </c:pt>
                <c:pt idx="10">
                  <c:v>Cancer</c:v>
                </c:pt>
                <c:pt idx="11">
                  <c:v>Infant Health &amp; Family Planning</c:v>
                </c:pt>
                <c:pt idx="12">
                  <c:v>Respiratory Diseases</c:v>
                </c:pt>
                <c:pt idx="13">
                  <c:v>Sexual Health</c:v>
                </c:pt>
                <c:pt idx="14">
                  <c:v>Tobacco Use</c:v>
                </c:pt>
              </c:strCache>
            </c:str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1.1000000000000001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2.2000000000000002</c:v>
                </c:pt>
                <c:pt idx="8">
                  <c:v>0</c:v>
                </c:pt>
                <c:pt idx="9">
                  <c:v>1.1000000000000001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62-42EF-B728-571187EA7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overlap val="100"/>
        <c:axId val="73070464"/>
        <c:axId val="73072000"/>
      </c:barChart>
      <c:catAx>
        <c:axId val="730704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73072000"/>
        <c:crosses val="autoZero"/>
        <c:auto val="1"/>
        <c:lblAlgn val="ctr"/>
        <c:lblOffset val="100"/>
        <c:noMultiLvlLbl val="0"/>
      </c:catAx>
      <c:valAx>
        <c:axId val="73072000"/>
        <c:scaling>
          <c:orientation val="minMax"/>
          <c:max val="100"/>
          <c:min val="0"/>
        </c:scaling>
        <c:delete val="1"/>
        <c:axPos val="b"/>
        <c:numFmt formatCode="0&quot;%&quot;" sourceLinked="0"/>
        <c:majorTickMark val="out"/>
        <c:minorTickMark val="none"/>
        <c:tickLblPos val="nextTo"/>
        <c:crossAx val="73070464"/>
        <c:crosses val="max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400" b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400" b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1.2893214737046759E-2"/>
          <c:y val="0"/>
          <c:w val="0.98655924953825214"/>
          <c:h val="4.995625979232142E-2"/>
        </c:manualLayout>
      </c:layout>
      <c:overlay val="0"/>
      <c:txPr>
        <a:bodyPr/>
        <a:lstStyle/>
        <a:p>
          <a:pPr>
            <a:defRPr sz="1400" b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550111791581608E-2"/>
          <c:y val="3.7541054986412799E-3"/>
          <c:w val="0.98644988820841839"/>
          <c:h val="0.85023010893113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E84A-4CF9-8D1C-24CBF2BF6C9F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E84A-4CF9-8D1C-24CBF2BF6C9F}"/>
              </c:ext>
            </c:extLst>
          </c:dPt>
          <c:dPt>
            <c:idx val="2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E84A-4CF9-8D1C-24CBF2BF6C9F}"/>
              </c:ext>
            </c:extLst>
          </c:dPt>
          <c:dPt>
            <c:idx val="3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E84A-4CF9-8D1C-24CBF2BF6C9F}"/>
              </c:ext>
            </c:extLst>
          </c:dPt>
          <c:dPt>
            <c:idx val="4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E84A-4CF9-8D1C-24CBF2BF6C9F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E84A-4CF9-8D1C-24CBF2BF6C9F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E84A-4CF9-8D1C-24CBF2BF6C9F}"/>
              </c:ext>
            </c:extLst>
          </c:dPt>
          <c:dPt>
            <c:idx val="7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E84A-4CF9-8D1C-24CBF2BF6C9F}"/>
              </c:ext>
            </c:extLst>
          </c:dPt>
          <c:dPt>
            <c:idx val="8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E84A-4CF9-8D1C-24CBF2BF6C9F}"/>
              </c:ext>
            </c:extLst>
          </c:dPt>
          <c:dPt>
            <c:idx val="9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3-E84A-4CF9-8D1C-24CBF2BF6C9F}"/>
              </c:ext>
            </c:extLst>
          </c:dPt>
          <c:dPt>
            <c:idx val="10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E84A-4CF9-8D1C-24CBF2BF6C9F}"/>
              </c:ext>
            </c:extLst>
          </c:dPt>
          <c:dPt>
            <c:idx val="11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7-E84A-4CF9-8D1C-24CBF2BF6C9F}"/>
              </c:ext>
            </c:extLst>
          </c:dPt>
          <c:dPt>
            <c:idx val="12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9-E84A-4CF9-8D1C-24CBF2BF6C9F}"/>
              </c:ext>
            </c:extLst>
          </c:dPt>
          <c:dPt>
            <c:idx val="13"/>
            <c:invertIfNegative val="0"/>
            <c:bubble3D val="0"/>
            <c:spPr>
              <a:solidFill>
                <a:srgbClr val="BE1C3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B-E84A-4CF9-8D1C-24CBF2BF6C9F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 sz="10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84A-4CF9-8D1C-24CBF2BF6C9F}"/>
                </c:ext>
              </c:extLst>
            </c:dLbl>
            <c:dLbl>
              <c:idx val="6"/>
              <c:numFmt formatCode="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>
                      <a:highlight>
                        <a:srgbClr val="FFFF00"/>
                      </a:highlight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84A-4CF9-8D1C-24CBF2BF6C9F}"/>
                </c:ext>
              </c:extLst>
            </c:dLbl>
            <c:dLbl>
              <c:idx val="11"/>
              <c:numFmt formatCode="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>
                      <a:highlight>
                        <a:srgbClr val="FFFF00"/>
                      </a:highlight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E84A-4CF9-8D1C-24CBF2BF6C9F}"/>
                </c:ext>
              </c:extLst>
            </c:dLbl>
            <c:dLbl>
              <c:idx val="12"/>
              <c:numFmt formatCode="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000">
                      <a:highlight>
                        <a:srgbClr val="FFFF00"/>
                      </a:highlight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E84A-4CF9-8D1C-24CBF2BF6C9F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Women</c:v>
                </c:pt>
                <c:pt idx="1">
                  <c:v>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Very Low Income</c:v>
                </c:pt>
                <c:pt idx="6">
                  <c:v>Low 
Income</c:v>
                </c:pt>
                <c:pt idx="7">
                  <c:v>Mid/High Income</c:v>
                </c:pt>
                <c:pt idx="8">
                  <c:v>Hispanic</c:v>
                </c:pt>
                <c:pt idx="9">
                  <c:v>White</c:v>
                </c:pt>
                <c:pt idx="10">
                  <c:v>Asian</c:v>
                </c:pt>
                <c:pt idx="11">
                  <c:v>Black</c:v>
                </c:pt>
                <c:pt idx="12">
                  <c:v>LGBTQ+</c:v>
                </c:pt>
                <c:pt idx="13">
                  <c:v>Monterey
County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17.7</c:v>
                </c:pt>
                <c:pt idx="1">
                  <c:v>12.8</c:v>
                </c:pt>
                <c:pt idx="2">
                  <c:v>18.5</c:v>
                </c:pt>
                <c:pt idx="3">
                  <c:v>12.9</c:v>
                </c:pt>
                <c:pt idx="4">
                  <c:v>11.700000000000001</c:v>
                </c:pt>
                <c:pt idx="5">
                  <c:v>21.5</c:v>
                </c:pt>
                <c:pt idx="6">
                  <c:v>32.9</c:v>
                </c:pt>
                <c:pt idx="7">
                  <c:v>8</c:v>
                </c:pt>
                <c:pt idx="8">
                  <c:v>15.8</c:v>
                </c:pt>
                <c:pt idx="9">
                  <c:v>13.600000000000001</c:v>
                </c:pt>
                <c:pt idx="10">
                  <c:v>11.3</c:v>
                </c:pt>
                <c:pt idx="11">
                  <c:v>30.3</c:v>
                </c:pt>
                <c:pt idx="12">
                  <c:v>29.299999999999997</c:v>
                </c:pt>
                <c:pt idx="13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E84A-4CF9-8D1C-24CBF2BF6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7121792"/>
        <c:axId val="227120256"/>
      </c:barChart>
      <c:valAx>
        <c:axId val="227120256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227121792"/>
        <c:crosses val="autoZero"/>
        <c:crossBetween val="between"/>
        <c:majorUnit val="20"/>
      </c:valAx>
      <c:catAx>
        <c:axId val="22712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900"/>
            </a:pPr>
            <a:endParaRPr lang="en-US"/>
          </a:p>
        </c:txPr>
        <c:crossAx val="227120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7424397944921626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numFmt formatCode="0.0&quot;%&quot;" sourceLinked="0"/>
            <c:spPr>
              <a:noFill/>
              <a:ln w="28575">
                <a:solidFill>
                  <a:srgbClr val="BE1C37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11.7</c:v>
                </c:pt>
                <c:pt idx="1">
                  <c:v>15.2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6E-4942-9C08-44E3A80003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07679595606103"/>
          <c:y val="4.8803371482336641E-2"/>
          <c:w val="0.36786271507728202"/>
          <c:h val="0.89488504603804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B71234"/>
            </a:solidFill>
            <a:ln w="28575"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BE1C37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099E-4E4B-AD80-F66D48532D86}"/>
              </c:ext>
            </c:extLst>
          </c:dPt>
          <c:dPt>
            <c:idx val="1"/>
            <c:bubble3D val="0"/>
            <c:explosion val="11"/>
            <c:spPr>
              <a:solidFill>
                <a:srgbClr val="ECC182">
                  <a:lumMod val="7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099E-4E4B-AD80-F66D48532D86}"/>
              </c:ext>
            </c:extLst>
          </c:dPt>
          <c:dPt>
            <c:idx val="2"/>
            <c:bubble3D val="0"/>
            <c:spPr>
              <a:solidFill>
                <a:srgbClr val="93509E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099E-4E4B-AD80-F66D48532D86}"/>
              </c:ext>
            </c:extLst>
          </c:dPt>
          <c:dPt>
            <c:idx val="3"/>
            <c:bubble3D val="0"/>
            <c:spPr>
              <a:solidFill>
                <a:srgbClr val="A5D867">
                  <a:lumMod val="7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099E-4E4B-AD80-F66D48532D86}"/>
              </c:ext>
            </c:extLst>
          </c:dPt>
          <c:dPt>
            <c:idx val="4"/>
            <c:bubble3D val="0"/>
            <c:spPr>
              <a:solidFill>
                <a:srgbClr val="5A85D7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099E-4E4B-AD80-F66D48532D86}"/>
              </c:ext>
            </c:extLst>
          </c:dPt>
          <c:dPt>
            <c:idx val="5"/>
            <c:bubble3D val="0"/>
            <c:spPr>
              <a:solidFill>
                <a:srgbClr val="BE1C37">
                  <a:lumMod val="60000"/>
                  <a:lumOff val="40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160E-4BDD-BEC0-FEBF0218B7E4}"/>
              </c:ext>
            </c:extLst>
          </c:dPt>
          <c:dPt>
            <c:idx val="6"/>
            <c:bubble3D val="0"/>
            <c:spPr>
              <a:solidFill>
                <a:srgbClr val="93509E">
                  <a:lumMod val="60000"/>
                  <a:lumOff val="40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C-92CE-4C27-8126-75B75F54721A}"/>
              </c:ext>
            </c:extLst>
          </c:dPt>
          <c:dPt>
            <c:idx val="7"/>
            <c:bubble3D val="0"/>
            <c:spPr>
              <a:solidFill>
                <a:srgbClr val="FFFFFF">
                  <a:lumMod val="6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29CA-4F17-9911-CC18F47E5821}"/>
              </c:ext>
            </c:extLst>
          </c:dPt>
          <c:dLbls>
            <c:dLbl>
              <c:idx val="1"/>
              <c:numFmt formatCode="#,##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 sz="1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9E-4E4B-AD80-F66D48532D86}"/>
                </c:ext>
              </c:extLst>
            </c:dLbl>
            <c:dLbl>
              <c:idx val="4"/>
              <c:layout>
                <c:manualLayout>
                  <c:x val="1.5432098765431532E-3"/>
                  <c:y val="0"/>
                </c:manualLayout>
              </c:layout>
              <c:numFmt formatCode="#,##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-3840000" vert="horz"/>
                <a:lstStyle/>
                <a:p>
                  <a:pPr algn="ctr"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9E-4E4B-AD80-F66D48532D86}"/>
                </c:ext>
              </c:extLst>
            </c:dLbl>
            <c:dLbl>
              <c:idx val="5"/>
              <c:layout>
                <c:manualLayout>
                  <c:x val="0"/>
                  <c:y val="3.7541054986412799E-3"/>
                </c:manualLayout>
              </c:layout>
              <c:numFmt formatCode="#,##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-2580000" vert="horz"/>
                <a:lstStyle/>
                <a:p>
                  <a:pPr algn="ctr"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60E-4BDD-BEC0-FEBF0218B7E4}"/>
                </c:ext>
              </c:extLst>
            </c:dLbl>
            <c:dLbl>
              <c:idx val="6"/>
              <c:layout>
                <c:manualLayout>
                  <c:x val="-1.5432098765432098E-3"/>
                  <c:y val="3.7541054986412799E-3"/>
                </c:manualLayout>
              </c:layout>
              <c:numFmt formatCode="#,##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-2160000" vert="horz"/>
                <a:lstStyle/>
                <a:p>
                  <a:pPr algn="ctr"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2CE-4C27-8126-75B75F54721A}"/>
                </c:ext>
              </c:extLst>
            </c:dLbl>
            <c:numFmt formatCode="#,##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Heart Disease</c:v>
                </c:pt>
                <c:pt idx="1">
                  <c:v>Cancer</c:v>
                </c:pt>
                <c:pt idx="2">
                  <c:v>Unintentional Injuries</c:v>
                </c:pt>
                <c:pt idx="3">
                  <c:v>Stroke</c:v>
                </c:pt>
                <c:pt idx="4">
                  <c:v>Alzheimer's Disease</c:v>
                </c:pt>
                <c:pt idx="5">
                  <c:v>CLRD</c:v>
                </c:pt>
                <c:pt idx="6">
                  <c:v>Diabetes Mellitus</c:v>
                </c:pt>
                <c:pt idx="7">
                  <c:v>Various Other (Each &lt;3%)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20</c:v>
                </c:pt>
                <c:pt idx="1">
                  <c:v>19.600000000000001</c:v>
                </c:pt>
                <c:pt idx="2">
                  <c:v>8.4</c:v>
                </c:pt>
                <c:pt idx="3">
                  <c:v>6.9</c:v>
                </c:pt>
                <c:pt idx="4">
                  <c:v>3.5</c:v>
                </c:pt>
                <c:pt idx="5">
                  <c:v>3.3</c:v>
                </c:pt>
                <c:pt idx="6">
                  <c:v>3</c:v>
                </c:pt>
                <c:pt idx="7">
                  <c:v>35.299999999999997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99E-4E4B-AD80-F66D48532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2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 b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200" b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200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200" b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1200" b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68992417614465"/>
          <c:y val="6.571162616913072E-4"/>
          <c:w val="0.26155754836201034"/>
          <c:h val="0.9993428837383086"/>
        </c:manualLayout>
      </c:layout>
      <c:overlay val="0"/>
      <c:txPr>
        <a:bodyPr/>
        <a:lstStyle/>
        <a:p>
          <a:pPr>
            <a:defRPr sz="1200" b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342905317025342E-2"/>
          <c:w val="1"/>
          <c:h val="0.83253556128163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F-47F8-47CF-BD7E-B24F4EB43A7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7F8-47CF-BD7E-B24F4EB43A7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7F8-47CF-BD7E-B24F4EB43A7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47F8-47CF-BD7E-B24F4EB43A76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A5D867">
                      <a:lumMod val="75000"/>
                    </a:srgbClr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D2F-435D-9110-A114A2461477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Monterey County</c:v>
                </c:pt>
                <c:pt idx="1">
                  <c:v>US*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77.099999999999994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9-42DE-8001-072459E27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342905317025342E-2"/>
          <c:w val="1"/>
          <c:h val="0.83253556128163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F-47F8-47CF-BD7E-B24F4EB43A7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7F8-47CF-BD7E-B24F4EB43A7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7F8-47CF-BD7E-B24F4EB43A7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47F8-47CF-BD7E-B24F4EB43A76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30C-4921-B01A-61719371F56F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Monterey County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70.599999999999994</c:v>
                </c:pt>
                <c:pt idx="1">
                  <c:v>75.400000000000006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9-42DE-8001-072459E27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342905317025342E-2"/>
          <c:w val="1"/>
          <c:h val="0.83253556128163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F-47F8-47CF-BD7E-B24F4EB43A7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7F8-47CF-BD7E-B24F4EB43A7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7F8-47CF-BD7E-B24F4EB43A7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47F8-47CF-BD7E-B24F4EB43A76}"/>
              </c:ext>
            </c:extLst>
          </c:dPt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Monterey County</c:v>
                </c:pt>
                <c:pt idx="1">
                  <c:v>US*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75.8</c:v>
                </c:pt>
                <c:pt idx="1">
                  <c:v>71.5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9-42DE-8001-072459E27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550111791581608E-2"/>
          <c:y val="3.7541054986412799E-3"/>
          <c:w val="0.98644988820841839"/>
          <c:h val="0.85023010893113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5F23-45A4-B01A-F89646734021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5F23-45A4-B01A-F89646734021}"/>
              </c:ext>
            </c:extLst>
          </c:dPt>
          <c:dPt>
            <c:idx val="2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5F23-45A4-B01A-F89646734021}"/>
              </c:ext>
            </c:extLst>
          </c:dPt>
          <c:dPt>
            <c:idx val="3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5F23-45A4-B01A-F89646734021}"/>
              </c:ext>
            </c:extLst>
          </c:dPt>
          <c:dPt>
            <c:idx val="4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5F23-45A4-B01A-F89646734021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5F23-45A4-B01A-F89646734021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5F23-45A4-B01A-F89646734021}"/>
              </c:ext>
            </c:extLst>
          </c:dPt>
          <c:dPt>
            <c:idx val="7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5F23-45A4-B01A-F89646734021}"/>
              </c:ext>
            </c:extLst>
          </c:dPt>
          <c:dPt>
            <c:idx val="8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5F23-45A4-B01A-F89646734021}"/>
              </c:ext>
            </c:extLst>
          </c:dPt>
          <c:dPt>
            <c:idx val="9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3-5F23-45A4-B01A-F89646734021}"/>
              </c:ext>
            </c:extLst>
          </c:dPt>
          <c:dPt>
            <c:idx val="10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5F23-45A4-B01A-F89646734021}"/>
              </c:ext>
            </c:extLst>
          </c:dPt>
          <c:dPt>
            <c:idx val="11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7-5F23-45A4-B01A-F89646734021}"/>
              </c:ext>
            </c:extLst>
          </c:dPt>
          <c:dPt>
            <c:idx val="12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9-5F23-45A4-B01A-F89646734021}"/>
              </c:ext>
            </c:extLst>
          </c:dPt>
          <c:dPt>
            <c:idx val="13"/>
            <c:invertIfNegative val="0"/>
            <c:bubble3D val="0"/>
            <c:spPr>
              <a:solidFill>
                <a:srgbClr val="BE1C3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B-5F23-45A4-B01A-F89646734021}"/>
              </c:ext>
            </c:extLst>
          </c:dPt>
          <c:dPt>
            <c:idx val="14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5A85D7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C-A670-47B2-8DB2-2C922DA86088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F23-45A4-B01A-F89646734021}"/>
                </c:ext>
              </c:extLst>
            </c:dLbl>
            <c:dLbl>
              <c:idx val="3"/>
              <c:numFmt formatCode="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highlight>
                        <a:srgbClr val="FFFF00"/>
                      </a:highlight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F23-45A4-B01A-F89646734021}"/>
                </c:ext>
              </c:extLst>
            </c:dLbl>
            <c:dLbl>
              <c:idx val="4"/>
              <c:numFmt formatCode="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highlight>
                        <a:srgbClr val="FFFF00"/>
                      </a:highlight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F23-45A4-B01A-F8964673402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649DB7C-046D-4FFF-9DC3-185DEAF9031F}" type="VALUE">
                      <a:rPr lang="en-US">
                        <a:highlight>
                          <a:srgbClr val="FFFF00"/>
                        </a:highlight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F23-45A4-B01A-F89646734021}"/>
                </c:ext>
              </c:extLst>
            </c:dLbl>
            <c:dLbl>
              <c:idx val="11"/>
              <c:numFmt formatCode="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highlight>
                        <a:srgbClr val="FFFF00"/>
                      </a:highlight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5F23-45A4-B01A-F89646734021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Women</c:v>
                </c:pt>
                <c:pt idx="1">
                  <c:v>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Very Low Income</c:v>
                </c:pt>
                <c:pt idx="6">
                  <c:v>Low 
Income</c:v>
                </c:pt>
                <c:pt idx="7">
                  <c:v>Mid/High Income</c:v>
                </c:pt>
                <c:pt idx="8">
                  <c:v>Hispanic</c:v>
                </c:pt>
                <c:pt idx="9">
                  <c:v>White</c:v>
                </c:pt>
                <c:pt idx="10">
                  <c:v>Asian</c:v>
                </c:pt>
                <c:pt idx="11">
                  <c:v>Black</c:v>
                </c:pt>
                <c:pt idx="12">
                  <c:v>LGBTQ+</c:v>
                </c:pt>
                <c:pt idx="13">
                  <c:v>Monterey
County</c:v>
                </c:pt>
                <c:pt idx="14">
                  <c:v>US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10.7</c:v>
                </c:pt>
                <c:pt idx="1">
                  <c:v>11.600000000000001</c:v>
                </c:pt>
                <c:pt idx="2">
                  <c:v>5</c:v>
                </c:pt>
                <c:pt idx="3">
                  <c:v>14.499999999999998</c:v>
                </c:pt>
                <c:pt idx="4">
                  <c:v>19.100000000000001</c:v>
                </c:pt>
                <c:pt idx="5">
                  <c:v>14.6</c:v>
                </c:pt>
                <c:pt idx="6">
                  <c:v>12.7</c:v>
                </c:pt>
                <c:pt idx="7">
                  <c:v>9.8000000000000007</c:v>
                </c:pt>
                <c:pt idx="8">
                  <c:v>10.8</c:v>
                </c:pt>
                <c:pt idx="9">
                  <c:v>8.9</c:v>
                </c:pt>
                <c:pt idx="10">
                  <c:v>14.6</c:v>
                </c:pt>
                <c:pt idx="11">
                  <c:v>30</c:v>
                </c:pt>
                <c:pt idx="12">
                  <c:v>6.2</c:v>
                </c:pt>
                <c:pt idx="13">
                  <c:v>11.1</c:v>
                </c:pt>
                <c:pt idx="14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5F23-45A4-B01A-F89646734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7121792"/>
        <c:axId val="227120256"/>
      </c:barChart>
      <c:valAx>
        <c:axId val="227120256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227121792"/>
        <c:crosses val="autoZero"/>
        <c:crossBetween val="between"/>
        <c:majorUnit val="20"/>
      </c:valAx>
      <c:catAx>
        <c:axId val="22712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100"/>
            </a:pPr>
            <a:endParaRPr lang="en-US"/>
          </a:p>
        </c:txPr>
        <c:crossAx val="227120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583406240886557"/>
          <c:y val="0"/>
          <c:w val="0.82416593759113443"/>
          <c:h val="0.7440702130055811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Monterey County</c:v>
                </c:pt>
              </c:strCache>
            </c:strRef>
          </c:tx>
          <c:spPr>
            <a:ln w="57150">
              <a:solidFill>
                <a:srgbClr val="BE1C37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2014-2016</c:v>
                </c:pt>
                <c:pt idx="1">
                  <c:v>2015-2017</c:v>
                </c:pt>
                <c:pt idx="2">
                  <c:v>2016-2018</c:v>
                </c:pt>
                <c:pt idx="3">
                  <c:v>2017-2019</c:v>
                </c:pt>
                <c:pt idx="4">
                  <c:v>2018-2020</c:v>
                </c:pt>
                <c:pt idx="5">
                  <c:v>2019-2021</c:v>
                </c:pt>
                <c:pt idx="6">
                  <c:v>2020-2022</c:v>
                </c:pt>
                <c:pt idx="7">
                  <c:v>2021-2023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8.5</c:v>
                </c:pt>
                <c:pt idx="1">
                  <c:v>8.6</c:v>
                </c:pt>
                <c:pt idx="2">
                  <c:v>9.1</c:v>
                </c:pt>
                <c:pt idx="3">
                  <c:v>9.5</c:v>
                </c:pt>
                <c:pt idx="4">
                  <c:v>10.199999999999999</c:v>
                </c:pt>
                <c:pt idx="5">
                  <c:v>11.2</c:v>
                </c:pt>
                <c:pt idx="6">
                  <c:v>13.2</c:v>
                </c:pt>
                <c:pt idx="7">
                  <c:v>14.7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62-4459-8EBC-4274176E24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</c:v>
                </c:pt>
              </c:strCache>
            </c:strRef>
          </c:tx>
          <c:spPr>
            <a:ln w="38100">
              <a:solidFill>
                <a:srgbClr val="A5D867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2014-2016</c:v>
                </c:pt>
                <c:pt idx="1">
                  <c:v>2015-2017</c:v>
                </c:pt>
                <c:pt idx="2">
                  <c:v>2016-2018</c:v>
                </c:pt>
                <c:pt idx="3">
                  <c:v>2017-2019</c:v>
                </c:pt>
                <c:pt idx="4">
                  <c:v>2018-2020</c:v>
                </c:pt>
                <c:pt idx="5">
                  <c:v>2019-2021</c:v>
                </c:pt>
                <c:pt idx="6">
                  <c:v>2020-2022</c:v>
                </c:pt>
                <c:pt idx="7">
                  <c:v>2021-2023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8.8000000000000007</c:v>
                </c:pt>
                <c:pt idx="1">
                  <c:v>9.4</c:v>
                </c:pt>
                <c:pt idx="2">
                  <c:v>9.6999999999999993</c:v>
                </c:pt>
                <c:pt idx="3">
                  <c:v>9.9</c:v>
                </c:pt>
                <c:pt idx="4">
                  <c:v>10.4</c:v>
                </c:pt>
                <c:pt idx="5">
                  <c:v>11.1</c:v>
                </c:pt>
                <c:pt idx="6">
                  <c:v>12</c:v>
                </c:pt>
                <c:pt idx="7">
                  <c:v>12.4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62-4459-8EBC-4274176E24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ln w="38100">
              <a:solidFill>
                <a:srgbClr val="5A85D7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2014-2016</c:v>
                </c:pt>
                <c:pt idx="1">
                  <c:v>2015-2017</c:v>
                </c:pt>
                <c:pt idx="2">
                  <c:v>2016-2018</c:v>
                </c:pt>
                <c:pt idx="3">
                  <c:v>2017-2019</c:v>
                </c:pt>
                <c:pt idx="4">
                  <c:v>2018-2020</c:v>
                </c:pt>
                <c:pt idx="5">
                  <c:v>2019-2021</c:v>
                </c:pt>
                <c:pt idx="6">
                  <c:v>2020-2022</c:v>
                </c:pt>
                <c:pt idx="7">
                  <c:v>2021-2023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15.4</c:v>
                </c:pt>
                <c:pt idx="1">
                  <c:v>15.5</c:v>
                </c:pt>
                <c:pt idx="2">
                  <c:v>15.6</c:v>
                </c:pt>
                <c:pt idx="3">
                  <c:v>15.6</c:v>
                </c:pt>
                <c:pt idx="4">
                  <c:v>15.8</c:v>
                </c:pt>
                <c:pt idx="5">
                  <c:v>16</c:v>
                </c:pt>
                <c:pt idx="6">
                  <c:v>16.600000000000001</c:v>
                </c:pt>
                <c:pt idx="7">
                  <c:v>16.899999999999999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62-4459-8EBC-4274176E2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479360"/>
        <c:axId val="164481280"/>
      </c:lineChart>
      <c:catAx>
        <c:axId val="16447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/>
        </c:spPr>
        <c:crossAx val="164481280"/>
        <c:crosses val="autoZero"/>
        <c:auto val="1"/>
        <c:lblAlgn val="ctr"/>
        <c:lblOffset val="100"/>
        <c:noMultiLvlLbl val="0"/>
      </c:catAx>
      <c:valAx>
        <c:axId val="164481280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644793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>
            <a:solidFill>
              <a:srgbClr val="FFFFFF"/>
            </a:solidFill>
          </a:ln>
        </c:spPr>
      </c:dTable>
      <c:spPr>
        <a:noFill/>
        <a:ln w="25400">
          <a:noFill/>
        </a:ln>
        <a:effectLst/>
      </c:spPr>
    </c:plotArea>
    <c:plotVisOnly val="1"/>
    <c:dispBlanksAs val="zero"/>
    <c:showDLblsOverMax val="0"/>
  </c:chart>
  <c:txPr>
    <a:bodyPr/>
    <a:lstStyle/>
    <a:p>
      <a:pPr>
        <a:defRPr sz="1200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07679595606103"/>
          <c:y val="4.8803371482336641E-2"/>
          <c:w val="0.36786271507728202"/>
          <c:h val="0.89488504603804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B71234"/>
            </a:solidFill>
            <a:ln w="28575"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explosion val="7"/>
            <c:spPr>
              <a:solidFill>
                <a:srgbClr val="BE1C37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099E-4E4B-AD80-F66D48532D86}"/>
              </c:ext>
            </c:extLst>
          </c:dPt>
          <c:dPt>
            <c:idx val="1"/>
            <c:bubble3D val="0"/>
            <c:spPr>
              <a:solidFill>
                <a:srgbClr val="ECC182">
                  <a:lumMod val="7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099E-4E4B-AD80-F66D48532D86}"/>
              </c:ext>
            </c:extLst>
          </c:dPt>
          <c:dPt>
            <c:idx val="2"/>
            <c:bubble3D val="0"/>
            <c:spPr>
              <a:solidFill>
                <a:srgbClr val="93509E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099E-4E4B-AD80-F66D48532D86}"/>
              </c:ext>
            </c:extLst>
          </c:dPt>
          <c:dPt>
            <c:idx val="3"/>
            <c:bubble3D val="0"/>
            <c:explosion val="12"/>
            <c:spPr>
              <a:solidFill>
                <a:srgbClr val="A5D867">
                  <a:lumMod val="7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099E-4E4B-AD80-F66D48532D86}"/>
              </c:ext>
            </c:extLst>
          </c:dPt>
          <c:dPt>
            <c:idx val="4"/>
            <c:bubble3D val="0"/>
            <c:spPr>
              <a:solidFill>
                <a:srgbClr val="5A85D7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099E-4E4B-AD80-F66D48532D86}"/>
              </c:ext>
            </c:extLst>
          </c:dPt>
          <c:dPt>
            <c:idx val="5"/>
            <c:bubble3D val="0"/>
            <c:spPr>
              <a:solidFill>
                <a:srgbClr val="BE1C37">
                  <a:lumMod val="60000"/>
                  <a:lumOff val="40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160E-4BDD-BEC0-FEBF0218B7E4}"/>
              </c:ext>
            </c:extLst>
          </c:dPt>
          <c:dPt>
            <c:idx val="6"/>
            <c:bubble3D val="0"/>
            <c:spPr>
              <a:solidFill>
                <a:srgbClr val="93509E">
                  <a:lumMod val="60000"/>
                  <a:lumOff val="40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C-92CE-4C27-8126-75B75F54721A}"/>
              </c:ext>
            </c:extLst>
          </c:dPt>
          <c:dPt>
            <c:idx val="7"/>
            <c:bubble3D val="0"/>
            <c:spPr>
              <a:solidFill>
                <a:srgbClr val="FFFFFF">
                  <a:lumMod val="6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29CA-4F17-9911-CC18F47E5821}"/>
              </c:ext>
            </c:extLst>
          </c:dPt>
          <c:dLbls>
            <c:dLbl>
              <c:idx val="0"/>
              <c:numFmt formatCode="#,##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 sz="16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9E-4E4B-AD80-F66D48532D86}"/>
                </c:ext>
              </c:extLst>
            </c:dLbl>
            <c:dLbl>
              <c:idx val="1"/>
              <c:numFmt formatCode="#,##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9E-4E4B-AD80-F66D48532D86}"/>
                </c:ext>
              </c:extLst>
            </c:dLbl>
            <c:dLbl>
              <c:idx val="3"/>
              <c:numFmt formatCode="#,##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 sz="16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9E-4E4B-AD80-F66D48532D86}"/>
                </c:ext>
              </c:extLst>
            </c:dLbl>
            <c:dLbl>
              <c:idx val="4"/>
              <c:layout>
                <c:manualLayout>
                  <c:x val="1.5432098765431532E-3"/>
                  <c:y val="0"/>
                </c:manualLayout>
              </c:layout>
              <c:numFmt formatCode="#,##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-3840000" vert="horz"/>
                <a:lstStyle/>
                <a:p>
                  <a:pPr algn="ctr"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9E-4E4B-AD80-F66D48532D86}"/>
                </c:ext>
              </c:extLst>
            </c:dLbl>
            <c:dLbl>
              <c:idx val="5"/>
              <c:layout>
                <c:manualLayout>
                  <c:x val="0"/>
                  <c:y val="3.7541054986412799E-3"/>
                </c:manualLayout>
              </c:layout>
              <c:numFmt formatCode="#,##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-2580000" vert="horz"/>
                <a:lstStyle/>
                <a:p>
                  <a:pPr algn="ctr"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60E-4BDD-BEC0-FEBF0218B7E4}"/>
                </c:ext>
              </c:extLst>
            </c:dLbl>
            <c:dLbl>
              <c:idx val="6"/>
              <c:layout>
                <c:manualLayout>
                  <c:x val="-1.5432098765432098E-3"/>
                  <c:y val="3.7541054986412799E-3"/>
                </c:manualLayout>
              </c:layout>
              <c:numFmt formatCode="#,##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-2160000" vert="horz"/>
                <a:lstStyle/>
                <a:p>
                  <a:pPr algn="ctr"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2CE-4C27-8126-75B75F54721A}"/>
                </c:ext>
              </c:extLst>
            </c:dLbl>
            <c:numFmt formatCode="#,##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Heart Disease</c:v>
                </c:pt>
                <c:pt idx="1">
                  <c:v>Cancer</c:v>
                </c:pt>
                <c:pt idx="2">
                  <c:v>Unintentional Injuries</c:v>
                </c:pt>
                <c:pt idx="3">
                  <c:v>Stroke</c:v>
                </c:pt>
                <c:pt idx="4">
                  <c:v>Alzheimer's Disease</c:v>
                </c:pt>
                <c:pt idx="5">
                  <c:v>CLRD</c:v>
                </c:pt>
                <c:pt idx="6">
                  <c:v>Diabetes Mellitus</c:v>
                </c:pt>
                <c:pt idx="7">
                  <c:v>Various Other (Each &lt;3%)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20</c:v>
                </c:pt>
                <c:pt idx="1">
                  <c:v>19.600000000000001</c:v>
                </c:pt>
                <c:pt idx="2">
                  <c:v>8.4</c:v>
                </c:pt>
                <c:pt idx="3">
                  <c:v>6.9</c:v>
                </c:pt>
                <c:pt idx="4">
                  <c:v>3.5</c:v>
                </c:pt>
                <c:pt idx="5">
                  <c:v>3.3</c:v>
                </c:pt>
                <c:pt idx="6">
                  <c:v>3</c:v>
                </c:pt>
                <c:pt idx="7">
                  <c:v>35.299999999999997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99E-4E4B-AD80-F66D48532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 b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600" b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200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200" b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6"/>
        <c:txPr>
          <a:bodyPr/>
          <a:lstStyle/>
          <a:p>
            <a:pPr>
              <a:defRPr sz="1200" b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68992417614465"/>
          <c:y val="6.571162616913072E-4"/>
          <c:w val="0.26155754836201034"/>
          <c:h val="0.9993428837383086"/>
        </c:manualLayout>
      </c:layout>
      <c:overlay val="0"/>
      <c:txPr>
        <a:bodyPr/>
        <a:lstStyle/>
        <a:p>
          <a:pPr>
            <a:defRPr sz="1200" b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7424397944921626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A9-4DF4-A0BF-835B7947F5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507679595606103"/>
          <c:y val="4.8803371482336641E-2"/>
          <c:w val="0.36786271507728202"/>
          <c:h val="0.894885046038044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B71234"/>
            </a:solidFill>
            <a:ln w="28575"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5A85D7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6FC1-41FB-9314-E732F060FBA1}"/>
              </c:ext>
            </c:extLst>
          </c:dPt>
          <c:dPt>
            <c:idx val="1"/>
            <c:bubble3D val="0"/>
            <c:spPr>
              <a:solidFill>
                <a:srgbClr val="A5D867">
                  <a:lumMod val="7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6FC1-41FB-9314-E732F060FBA1}"/>
              </c:ext>
            </c:extLst>
          </c:dPt>
          <c:dPt>
            <c:idx val="2"/>
            <c:bubble3D val="0"/>
            <c:spPr>
              <a:solidFill>
                <a:srgbClr val="93509E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6FC1-41FB-9314-E732F060FBA1}"/>
              </c:ext>
            </c:extLst>
          </c:dPt>
          <c:dPt>
            <c:idx val="3"/>
            <c:bubble3D val="0"/>
            <c:spPr>
              <a:solidFill>
                <a:srgbClr val="ECC182">
                  <a:lumMod val="7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6FC1-41FB-9314-E732F060FBA1}"/>
              </c:ext>
            </c:extLst>
          </c:dPt>
          <c:dPt>
            <c:idx val="4"/>
            <c:bubble3D val="0"/>
            <c:spPr>
              <a:solidFill>
                <a:srgbClr val="BE1C37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6FC1-41FB-9314-E732F060FBA1}"/>
              </c:ext>
            </c:extLst>
          </c:dPt>
          <c:dPt>
            <c:idx val="5"/>
            <c:bubble3D val="0"/>
            <c:spPr>
              <a:solidFill>
                <a:srgbClr val="FFFFFF">
                  <a:lumMod val="6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6FC1-41FB-9314-E732F060FBA1}"/>
              </c:ext>
            </c:extLst>
          </c:dPt>
          <c:dLbls>
            <c:dLbl>
              <c:idx val="4"/>
              <c:layout>
                <c:manualLayout>
                  <c:x val="9.259259259259316E-3"/>
                  <c:y val="0.22900043541711806"/>
                </c:manualLayout>
              </c:layout>
              <c:numFmt formatCode="#,##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C1-41FB-9314-E732F060FBA1}"/>
                </c:ext>
              </c:extLst>
            </c:dLbl>
            <c:numFmt formatCode="#,##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Excellent  </c:v>
                </c:pt>
                <c:pt idx="1">
                  <c:v>Very Good  </c:v>
                </c:pt>
                <c:pt idx="2">
                  <c:v>Good  </c:v>
                </c:pt>
                <c:pt idx="3">
                  <c:v>Fair  </c:v>
                </c:pt>
                <c:pt idx="4">
                  <c:v>Poor 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13.7</c:v>
                </c:pt>
                <c:pt idx="1">
                  <c:v>29.8</c:v>
                </c:pt>
                <c:pt idx="2">
                  <c:v>37.799999999999997</c:v>
                </c:pt>
                <c:pt idx="3">
                  <c:v>15.4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C1-41FB-9314-E732F060F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500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500" b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500" b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500" b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5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998566151453293"/>
          <c:y val="4.9460487744027941E-2"/>
          <c:w val="0.25847112860892396"/>
          <c:h val="0.90173614077363529"/>
        </c:manualLayout>
      </c:layout>
      <c:overlay val="0"/>
      <c:txPr>
        <a:bodyPr/>
        <a:lstStyle/>
        <a:p>
          <a:pPr>
            <a:defRPr sz="1500" b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7424397944921626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numFmt formatCode="0.0&quot;%&quot;" sourceLinked="0"/>
            <c:spPr>
              <a:noFill/>
              <a:ln w="28575">
                <a:solidFill>
                  <a:srgbClr val="BE1C37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6.7</c:v>
                </c:pt>
                <c:pt idx="1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E3-4C67-9461-EBBF2543CE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342905317025342E-2"/>
          <c:w val="1"/>
          <c:h val="0.7819559752080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F-47F8-47CF-BD7E-B24F4EB43A76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>
                  <a:lumMod val="75000"/>
                </a:srgbClr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E-47F8-47CF-BD7E-B24F4EB43A7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7F8-47CF-BD7E-B24F4EB43A7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7F8-47CF-BD7E-B24F4EB43A7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47F8-47CF-BD7E-B24F4EB43A76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47F8-47CF-BD7E-B24F4EB43A76}"/>
                </c:ext>
              </c:extLst>
            </c:dLbl>
            <c:dLbl>
              <c:idx val="2"/>
              <c:numFmt formatCode="0.0&quot;%&quot;" sourceLinked="0"/>
              <c:spPr>
                <a:noFill/>
                <a:ln w="28575">
                  <a:solidFill>
                    <a:srgbClr val="A5D867">
                      <a:lumMod val="75000"/>
                    </a:srgbClr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811-4A47-BB1E-87B301FD3099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Monterey County</c:v>
                </c:pt>
                <c:pt idx="1">
                  <c:v>CA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36.6</c:v>
                </c:pt>
                <c:pt idx="1">
                  <c:v>30.6</c:v>
                </c:pt>
                <c:pt idx="2">
                  <c:v>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9-42DE-8001-072459E27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342905317025342E-2"/>
          <c:w val="1"/>
          <c:h val="0.7833386158658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F-47F8-47CF-BD7E-B24F4EB43A7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47F8-47CF-BD7E-B24F4EB43A7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47F8-47CF-BD7E-B24F4EB43A7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7F8-47CF-BD7E-B24F4EB43A7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47F8-47CF-BD7E-B24F4EB43A76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47F8-47CF-BD7E-B24F4EB43A76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Monterey County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37.6</c:v>
                </c:pt>
                <c:pt idx="1">
                  <c:v>32.4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09-42DE-8001-072459E27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880604079648449"/>
          <c:y val="1.5302847652969567E-2"/>
          <c:w val="0.64238791840703091"/>
          <c:h val="0.7888076326989821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B71234"/>
            </a:solidFill>
            <a:ln w="28575"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BE1C37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099E-4E4B-AD80-F66D48532D86}"/>
              </c:ext>
            </c:extLst>
          </c:dPt>
          <c:dPt>
            <c:idx val="1"/>
            <c:bubble3D val="0"/>
            <c:spPr>
              <a:solidFill>
                <a:srgbClr val="ECC182">
                  <a:lumMod val="7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099E-4E4B-AD80-F66D48532D86}"/>
              </c:ext>
            </c:extLst>
          </c:dPt>
          <c:dPt>
            <c:idx val="2"/>
            <c:bubble3D val="0"/>
            <c:spPr>
              <a:solidFill>
                <a:srgbClr val="93509E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099E-4E4B-AD80-F66D48532D86}"/>
              </c:ext>
            </c:extLst>
          </c:dPt>
          <c:dPt>
            <c:idx val="3"/>
            <c:bubble3D val="0"/>
            <c:spPr>
              <a:solidFill>
                <a:srgbClr val="A5D867">
                  <a:lumMod val="7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099E-4E4B-AD80-F66D48532D86}"/>
              </c:ext>
            </c:extLst>
          </c:dPt>
          <c:dPt>
            <c:idx val="4"/>
            <c:bubble3D val="0"/>
            <c:spPr>
              <a:solidFill>
                <a:srgbClr val="5A85D7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099E-4E4B-AD80-F66D48532D86}"/>
              </c:ext>
            </c:extLst>
          </c:dPt>
          <c:dPt>
            <c:idx val="5"/>
            <c:bubble3D val="0"/>
            <c:spPr>
              <a:solidFill>
                <a:srgbClr val="FFFFFF">
                  <a:lumMod val="6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160E-4BDD-BEC0-FEBF0218B7E4}"/>
              </c:ext>
            </c:extLst>
          </c:dPt>
          <c:dLbls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Always</c:v>
                </c:pt>
                <c:pt idx="1">
                  <c:v>Usually</c:v>
                </c:pt>
                <c:pt idx="2">
                  <c:v>Sometimes</c:v>
                </c:pt>
                <c:pt idx="3">
                  <c:v>Rarely</c:v>
                </c:pt>
                <c:pt idx="4">
                  <c:v>Never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13.7</c:v>
                </c:pt>
                <c:pt idx="1">
                  <c:v>11.1</c:v>
                </c:pt>
                <c:pt idx="2">
                  <c:v>22.7</c:v>
                </c:pt>
                <c:pt idx="3">
                  <c:v>17.899999999999999</c:v>
                </c:pt>
                <c:pt idx="4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99E-4E4B-AD80-F66D48532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13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300" b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300" b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300" b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300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1.2590749470694721E-3"/>
          <c:y val="0.89914849084351967"/>
          <c:w val="0.99748159424832261"/>
          <c:h val="7.6911355769844009E-2"/>
        </c:manualLayout>
      </c:layout>
      <c:overlay val="0"/>
      <c:txPr>
        <a:bodyPr/>
        <a:lstStyle/>
        <a:p>
          <a:pPr>
            <a:defRPr sz="1300" b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7424397944921626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numFmt formatCode="0.0&quot;%&quot;" sourceLinked="0"/>
            <c:spPr>
              <a:noFill/>
              <a:ln w="28575">
                <a:solidFill>
                  <a:srgbClr val="BE1C37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44</c:v>
                </c:pt>
                <c:pt idx="1">
                  <c:v>47.5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FC-4C18-82CB-9BF9CC6282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550111791581608E-2"/>
          <c:y val="3.7541054986412799E-3"/>
          <c:w val="0.98644988820841839"/>
          <c:h val="0.85023010893113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C163-4280-AB4A-B9314842E8A1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C163-4280-AB4A-B9314842E8A1}"/>
              </c:ext>
            </c:extLst>
          </c:dPt>
          <c:dPt>
            <c:idx val="2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C163-4280-AB4A-B9314842E8A1}"/>
              </c:ext>
            </c:extLst>
          </c:dPt>
          <c:dPt>
            <c:idx val="3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C163-4280-AB4A-B9314842E8A1}"/>
              </c:ext>
            </c:extLst>
          </c:dPt>
          <c:dPt>
            <c:idx val="4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C163-4280-AB4A-B9314842E8A1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C163-4280-AB4A-B9314842E8A1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C163-4280-AB4A-B9314842E8A1}"/>
              </c:ext>
            </c:extLst>
          </c:dPt>
          <c:dPt>
            <c:idx val="7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C163-4280-AB4A-B9314842E8A1}"/>
              </c:ext>
            </c:extLst>
          </c:dPt>
          <c:dPt>
            <c:idx val="8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C163-4280-AB4A-B9314842E8A1}"/>
              </c:ext>
            </c:extLst>
          </c:dPt>
          <c:dPt>
            <c:idx val="9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3-C163-4280-AB4A-B9314842E8A1}"/>
              </c:ext>
            </c:extLst>
          </c:dPt>
          <c:dPt>
            <c:idx val="10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C163-4280-AB4A-B9314842E8A1}"/>
              </c:ext>
            </c:extLst>
          </c:dPt>
          <c:dPt>
            <c:idx val="11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7-C163-4280-AB4A-B9314842E8A1}"/>
              </c:ext>
            </c:extLst>
          </c:dPt>
          <c:dPt>
            <c:idx val="12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9-C163-4280-AB4A-B9314842E8A1}"/>
              </c:ext>
            </c:extLst>
          </c:dPt>
          <c:dPt>
            <c:idx val="13"/>
            <c:invertIfNegative val="0"/>
            <c:bubble3D val="0"/>
            <c:spPr>
              <a:solidFill>
                <a:srgbClr val="BE1C3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B-C163-4280-AB4A-B9314842E8A1}"/>
              </c:ext>
            </c:extLst>
          </c:dPt>
          <c:dLbls>
            <c:dLbl>
              <c:idx val="0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163-4280-AB4A-B9314842E8A1}"/>
                </c:ext>
              </c:extLst>
            </c:dLbl>
            <c:dLbl>
              <c:idx val="2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163-4280-AB4A-B9314842E8A1}"/>
                </c:ext>
              </c:extLst>
            </c:dLbl>
            <c:dLbl>
              <c:idx val="3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163-4280-AB4A-B9314842E8A1}"/>
                </c:ext>
              </c:extLst>
            </c:dLbl>
            <c:dLbl>
              <c:idx val="5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163-4280-AB4A-B9314842E8A1}"/>
                </c:ext>
              </c:extLst>
            </c:dLbl>
            <c:dLbl>
              <c:idx val="6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163-4280-AB4A-B9314842E8A1}"/>
                </c:ext>
              </c:extLst>
            </c:dLbl>
            <c:dLbl>
              <c:idx val="8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C163-4280-AB4A-B9314842E8A1}"/>
                </c:ext>
              </c:extLst>
            </c:dLbl>
            <c:dLbl>
              <c:idx val="10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C163-4280-AB4A-B9314842E8A1}"/>
                </c:ext>
              </c:extLst>
            </c:dLbl>
            <c:dLbl>
              <c:idx val="12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C163-4280-AB4A-B9314842E8A1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Women</c:v>
                </c:pt>
                <c:pt idx="1">
                  <c:v>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Very Low Income</c:v>
                </c:pt>
                <c:pt idx="6">
                  <c:v>Low 
Income</c:v>
                </c:pt>
                <c:pt idx="7">
                  <c:v>Mid/High Income</c:v>
                </c:pt>
                <c:pt idx="8">
                  <c:v>Hispanic</c:v>
                </c:pt>
                <c:pt idx="9">
                  <c:v>White</c:v>
                </c:pt>
                <c:pt idx="10">
                  <c:v>Asian</c:v>
                </c:pt>
                <c:pt idx="11">
                  <c:v>Black</c:v>
                </c:pt>
                <c:pt idx="12">
                  <c:v>LGBTQ+</c:v>
                </c:pt>
                <c:pt idx="13">
                  <c:v>Monterey
County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55.1</c:v>
                </c:pt>
                <c:pt idx="1">
                  <c:v>39.700000000000003</c:v>
                </c:pt>
                <c:pt idx="2">
                  <c:v>57.6</c:v>
                </c:pt>
                <c:pt idx="3">
                  <c:v>48.3</c:v>
                </c:pt>
                <c:pt idx="4">
                  <c:v>17</c:v>
                </c:pt>
                <c:pt idx="5">
                  <c:v>64.900000000000006</c:v>
                </c:pt>
                <c:pt idx="6">
                  <c:v>72.599999999999994</c:v>
                </c:pt>
                <c:pt idx="7">
                  <c:v>34.1</c:v>
                </c:pt>
                <c:pt idx="8">
                  <c:v>55.2</c:v>
                </c:pt>
                <c:pt idx="9">
                  <c:v>33</c:v>
                </c:pt>
                <c:pt idx="10">
                  <c:v>51.6</c:v>
                </c:pt>
                <c:pt idx="11">
                  <c:v>37.9</c:v>
                </c:pt>
                <c:pt idx="12">
                  <c:v>66.599999999999994</c:v>
                </c:pt>
                <c:pt idx="13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C163-4280-AB4A-B9314842E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7121792"/>
        <c:axId val="227120256"/>
      </c:barChart>
      <c:valAx>
        <c:axId val="227120256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227121792"/>
        <c:crosses val="autoZero"/>
        <c:crossBetween val="between"/>
        <c:majorUnit val="20"/>
      </c:valAx>
      <c:catAx>
        <c:axId val="22712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100"/>
            </a:pPr>
            <a:endParaRPr lang="en-US"/>
          </a:p>
        </c:txPr>
        <c:crossAx val="227120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550111791581608E-2"/>
          <c:y val="3.7541054986412799E-3"/>
          <c:w val="0.98644988820841839"/>
          <c:h val="0.85023010893113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B177-4835-BA71-4A87BF10DA2C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B177-4835-BA71-4A87BF10DA2C}"/>
              </c:ext>
            </c:extLst>
          </c:dPt>
          <c:dPt>
            <c:idx val="2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B177-4835-BA71-4A87BF10DA2C}"/>
              </c:ext>
            </c:extLst>
          </c:dPt>
          <c:dPt>
            <c:idx val="3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B177-4835-BA71-4A87BF10DA2C}"/>
              </c:ext>
            </c:extLst>
          </c:dPt>
          <c:dPt>
            <c:idx val="4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B177-4835-BA71-4A87BF10DA2C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B177-4835-BA71-4A87BF10DA2C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B177-4835-BA71-4A87BF10DA2C}"/>
              </c:ext>
            </c:extLst>
          </c:dPt>
          <c:dPt>
            <c:idx val="7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B177-4835-BA71-4A87BF10DA2C}"/>
              </c:ext>
            </c:extLst>
          </c:dPt>
          <c:dPt>
            <c:idx val="8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B177-4835-BA71-4A87BF10DA2C}"/>
              </c:ext>
            </c:extLst>
          </c:dPt>
          <c:dPt>
            <c:idx val="9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3-B177-4835-BA71-4A87BF10DA2C}"/>
              </c:ext>
            </c:extLst>
          </c:dPt>
          <c:dPt>
            <c:idx val="10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B177-4835-BA71-4A87BF10DA2C}"/>
              </c:ext>
            </c:extLst>
          </c:dPt>
          <c:dPt>
            <c:idx val="11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7-B177-4835-BA71-4A87BF10DA2C}"/>
              </c:ext>
            </c:extLst>
          </c:dPt>
          <c:dPt>
            <c:idx val="12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9-B177-4835-BA71-4A87BF10DA2C}"/>
              </c:ext>
            </c:extLst>
          </c:dPt>
          <c:dPt>
            <c:idx val="13"/>
            <c:invertIfNegative val="0"/>
            <c:bubble3D val="0"/>
            <c:spPr>
              <a:solidFill>
                <a:srgbClr val="BE1C3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B-B177-4835-BA71-4A87BF10DA2C}"/>
              </c:ext>
            </c:extLst>
          </c:dPt>
          <c:dPt>
            <c:idx val="14"/>
            <c:invertIfNegative val="0"/>
            <c:bubble3D val="0"/>
            <c:spPr>
              <a:solidFill>
                <a:srgbClr val="5A85D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C-071C-4B85-8A9C-80138AA1B6F7}"/>
              </c:ext>
            </c:extLst>
          </c:dPt>
          <c:dLbls>
            <c:dLbl>
              <c:idx val="0"/>
              <c:layout>
                <c:manualLayout>
                  <c:x val="0"/>
                  <c:y val="3.7541054986412799E-3"/>
                </c:manualLayout>
              </c:layout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77-4835-BA71-4A87BF10DA2C}"/>
                </c:ext>
              </c:extLst>
            </c:dLbl>
            <c:dLbl>
              <c:idx val="2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177-4835-BA71-4A87BF10DA2C}"/>
                </c:ext>
              </c:extLst>
            </c:dLbl>
            <c:dLbl>
              <c:idx val="3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177-4835-BA71-4A87BF10DA2C}"/>
                </c:ext>
              </c:extLst>
            </c:dLbl>
            <c:dLbl>
              <c:idx val="5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177-4835-BA71-4A87BF10DA2C}"/>
                </c:ext>
              </c:extLst>
            </c:dLbl>
            <c:dLbl>
              <c:idx val="6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177-4835-BA71-4A87BF10DA2C}"/>
                </c:ext>
              </c:extLst>
            </c:dLbl>
            <c:dLbl>
              <c:idx val="8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B177-4835-BA71-4A87BF10DA2C}"/>
                </c:ext>
              </c:extLst>
            </c:dLbl>
            <c:dLbl>
              <c:idx val="10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B177-4835-BA71-4A87BF10DA2C}"/>
                </c:ext>
              </c:extLst>
            </c:dLbl>
            <c:dLbl>
              <c:idx val="12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B177-4835-BA71-4A87BF10DA2C}"/>
                </c:ext>
              </c:extLst>
            </c:dLbl>
            <c:dLbl>
              <c:idx val="14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071C-4B85-8A9C-80138AA1B6F7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Women</c:v>
                </c:pt>
                <c:pt idx="1">
                  <c:v>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Very Low Income</c:v>
                </c:pt>
                <c:pt idx="6">
                  <c:v>Low 
Income</c:v>
                </c:pt>
                <c:pt idx="7">
                  <c:v>Mid/High Income</c:v>
                </c:pt>
                <c:pt idx="8">
                  <c:v>Hispanic</c:v>
                </c:pt>
                <c:pt idx="9">
                  <c:v>White</c:v>
                </c:pt>
                <c:pt idx="10">
                  <c:v>Asian</c:v>
                </c:pt>
                <c:pt idx="11">
                  <c:v>Black</c:v>
                </c:pt>
                <c:pt idx="12">
                  <c:v>LGBTQ+</c:v>
                </c:pt>
                <c:pt idx="13">
                  <c:v>Monterey
County</c:v>
                </c:pt>
                <c:pt idx="14">
                  <c:v>US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24.8</c:v>
                </c:pt>
                <c:pt idx="1">
                  <c:v>15.7</c:v>
                </c:pt>
                <c:pt idx="2">
                  <c:v>21</c:v>
                </c:pt>
                <c:pt idx="3">
                  <c:v>24.5</c:v>
                </c:pt>
                <c:pt idx="4">
                  <c:v>8.6</c:v>
                </c:pt>
                <c:pt idx="5">
                  <c:v>29.799999999999997</c:v>
                </c:pt>
                <c:pt idx="6">
                  <c:v>28.9</c:v>
                </c:pt>
                <c:pt idx="7">
                  <c:v>16.400000000000002</c:v>
                </c:pt>
                <c:pt idx="8">
                  <c:v>24.4</c:v>
                </c:pt>
                <c:pt idx="9">
                  <c:v>13.100000000000001</c:v>
                </c:pt>
                <c:pt idx="10">
                  <c:v>22.5</c:v>
                </c:pt>
                <c:pt idx="11">
                  <c:v>11.5</c:v>
                </c:pt>
                <c:pt idx="12">
                  <c:v>27.6</c:v>
                </c:pt>
                <c:pt idx="13">
                  <c:v>20.3</c:v>
                </c:pt>
                <c:pt idx="14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B177-4835-BA71-4A87BF10D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7121792"/>
        <c:axId val="227120256"/>
      </c:barChart>
      <c:valAx>
        <c:axId val="227120256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227121792"/>
        <c:crosses val="autoZero"/>
        <c:crossBetween val="between"/>
        <c:majorUnit val="20"/>
      </c:valAx>
      <c:catAx>
        <c:axId val="22712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100"/>
            </a:pPr>
            <a:endParaRPr lang="en-US"/>
          </a:p>
        </c:txPr>
        <c:crossAx val="227120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2878145578299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D9E8EC">
                  <a:lumMod val="90000"/>
                </a:srgbClr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1985-4405-B584-CEA8D17A286D}"/>
              </c:ext>
            </c:extLst>
          </c:dPt>
          <c:dPt>
            <c:idx val="1"/>
            <c:invertIfNegative val="0"/>
            <c:bubble3D val="0"/>
            <c:spPr>
              <a:solidFill>
                <a:srgbClr val="D9E8EC">
                  <a:lumMod val="90000"/>
                </a:srgbClr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1985-4405-B584-CEA8D17A286D}"/>
              </c:ext>
            </c:extLst>
          </c:dPt>
          <c:dPt>
            <c:idx val="2"/>
            <c:invertIfNegative val="0"/>
            <c:bubble3D val="0"/>
            <c:spPr>
              <a:solidFill>
                <a:srgbClr val="D9E8EC">
                  <a:lumMod val="90000"/>
                </a:srgbClr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1985-4405-B584-CEA8D17A286D}"/>
              </c:ext>
            </c:extLst>
          </c:dPt>
          <c:dPt>
            <c:idx val="3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1985-4405-B584-CEA8D17A286D}"/>
              </c:ext>
            </c:extLst>
          </c:dPt>
          <c:dPt>
            <c:idx val="4"/>
            <c:invertIfNegative val="0"/>
            <c:bubble3D val="0"/>
            <c:spPr>
              <a:solidFill>
                <a:srgbClr val="A5D867">
                  <a:lumMod val="75000"/>
                </a:srgbClr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8-1985-4405-B584-CEA8D17A286D}"/>
              </c:ext>
            </c:extLst>
          </c:dPt>
          <c:dPt>
            <c:idx val="5"/>
            <c:invertIfNegative val="0"/>
            <c:bubble3D val="0"/>
            <c:spPr>
              <a:solidFill>
                <a:srgbClr val="5A85D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1985-4405-B584-CEA8D17A286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985-4405-B584-CEA8D17A286D}"/>
              </c:ext>
            </c:extLst>
          </c:dPt>
          <c:dLbls>
            <c:dLbl>
              <c:idx val="2"/>
              <c:numFmt formatCode="#,##0.0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>
                      <a:highlight>
                        <a:srgbClr val="FFFF00"/>
                      </a:highlight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985-4405-B584-CEA8D17A286D}"/>
                </c:ext>
              </c:extLst>
            </c:dLbl>
            <c:dLbl>
              <c:idx val="4"/>
              <c:numFmt formatCode="#,##0.0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985-4405-B584-CEA8D17A286D}"/>
                </c:ext>
              </c:extLst>
            </c:dLbl>
            <c:dLbl>
              <c:idx val="5"/>
              <c:numFmt formatCode="#,##0.0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985-4405-B584-CEA8D17A286D}"/>
                </c:ext>
              </c:extLst>
            </c:dLbl>
            <c:numFmt formatCode="#,##0.0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Monterey County
White</c:v>
                </c:pt>
                <c:pt idx="1">
                  <c:v>Monterey County
Black</c:v>
                </c:pt>
                <c:pt idx="2">
                  <c:v>Monterey County
Hispanic</c:v>
                </c:pt>
                <c:pt idx="3">
                  <c:v>Monterey County
All Races/Ethnicities</c:v>
                </c:pt>
                <c:pt idx="4">
                  <c:v>CA</c:v>
                </c:pt>
                <c:pt idx="5">
                  <c:v>US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4.2</c:v>
                </c:pt>
                <c:pt idx="1">
                  <c:v>11.8</c:v>
                </c:pt>
                <c:pt idx="2">
                  <c:v>26.7</c:v>
                </c:pt>
                <c:pt idx="3">
                  <c:v>20.5</c:v>
                </c:pt>
                <c:pt idx="4" formatCode="0.0">
                  <c:v>11.6</c:v>
                </c:pt>
                <c:pt idx="5" formatCode="0.0">
                  <c:v>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985-4405-B584-CEA8D17A2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04042880"/>
        <c:crosses val="autoZero"/>
        <c:crossBetween val="between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039428118168278E-4"/>
          <c:y val="8.8559362113455539E-2"/>
          <c:w val="0.60701090496366072"/>
          <c:h val="0.7809908482198416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B71234"/>
            </a:solidFill>
            <a:ln w="28575">
              <a:solidFill>
                <a:srgbClr val="FFFFFF"/>
              </a:solidFill>
            </a:ln>
            <a:scene3d>
              <a:camera prst="orthographicFront"/>
              <a:lightRig rig="threePt" dir="t"/>
            </a:scene3d>
          </c:spPr>
          <c:dPt>
            <c:idx val="0"/>
            <c:bubble3D val="0"/>
            <c:spPr>
              <a:solidFill>
                <a:srgbClr val="BE1C37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DC7C-403B-BBAE-0E583BB7648E}"/>
              </c:ext>
            </c:extLst>
          </c:dPt>
          <c:dPt>
            <c:idx val="1"/>
            <c:bubble3D val="0"/>
            <c:spPr>
              <a:solidFill>
                <a:srgbClr val="ECC182">
                  <a:lumMod val="7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DC7C-403B-BBAE-0E583BB7648E}"/>
              </c:ext>
            </c:extLst>
          </c:dPt>
          <c:dPt>
            <c:idx val="2"/>
            <c:bubble3D val="0"/>
            <c:spPr>
              <a:solidFill>
                <a:srgbClr val="93509E"/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DC7C-403B-BBAE-0E583BB7648E}"/>
              </c:ext>
            </c:extLst>
          </c:dPt>
          <c:dPt>
            <c:idx val="3"/>
            <c:bubble3D val="0"/>
            <c:spPr>
              <a:solidFill>
                <a:srgbClr val="A5D867">
                  <a:lumMod val="7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DC7C-403B-BBAE-0E583BB7648E}"/>
              </c:ext>
            </c:extLst>
          </c:dPt>
          <c:dPt>
            <c:idx val="4"/>
            <c:bubble3D val="0"/>
            <c:spPr>
              <a:solidFill>
                <a:srgbClr val="FFFFFF">
                  <a:lumMod val="65000"/>
                </a:srgbClr>
              </a:solidFill>
              <a:ln w="28575">
                <a:solidFill>
                  <a:srgbClr val="FFFFFF"/>
                </a:solidFill>
              </a:ln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DC7C-403B-BBAE-0E583BB7648E}"/>
              </c:ext>
            </c:extLst>
          </c:dPt>
          <c:dLbls>
            <c:dLbl>
              <c:idx val="3"/>
              <c:layout>
                <c:manualLayout>
                  <c:x val="-2.9948344908974832E-4"/>
                  <c:y val="-6.528214531666155E-4"/>
                </c:manualLayout>
              </c:layout>
              <c:numFmt formatCode="#,##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2640000" vert="horz"/>
                <a:lstStyle/>
                <a:p>
                  <a:pPr algn="ctr">
                    <a:defRPr sz="11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7C-403B-BBAE-0E583BB7648E}"/>
                </c:ext>
              </c:extLst>
            </c:dLbl>
            <c:numFmt formatCode="#,##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3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Poisoning/
Drug Overdose</c:v>
                </c:pt>
                <c:pt idx="1">
                  <c:v>Motor Vehicle Crashes</c:v>
                </c:pt>
                <c:pt idx="2">
                  <c:v>Falls</c:v>
                </c:pt>
                <c:pt idx="3">
                  <c:v>Suffocation</c:v>
                </c:pt>
                <c:pt idx="4">
                  <c:v>Other (Each &lt;3%)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46.7</c:v>
                </c:pt>
                <c:pt idx="1">
                  <c:v>25.6</c:v>
                </c:pt>
                <c:pt idx="2">
                  <c:v>14.1</c:v>
                </c:pt>
                <c:pt idx="3">
                  <c:v>3.3</c:v>
                </c:pt>
                <c:pt idx="4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7C-403B-BBAE-0E583BB76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200" b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200" b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200" b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200" b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1411725254244942"/>
          <c:y val="4.9460487744027941E-2"/>
          <c:w val="0.38433941457563503"/>
          <c:h val="0.90173614077363529"/>
        </c:manualLayout>
      </c:layout>
      <c:overlay val="0"/>
      <c:txPr>
        <a:bodyPr/>
        <a:lstStyle/>
        <a:p>
          <a:pPr>
            <a:defRPr sz="1200" b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400" b="1">
          <a:latin typeface="Arial Narrow" panose="020B060602020203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83707042762161E-2"/>
          <c:y val="0"/>
          <c:w val="0.92516292957237845"/>
          <c:h val="0.757908780896592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Monterey County</c:v>
                </c:pt>
              </c:strCache>
            </c:strRef>
          </c:tx>
          <c:spPr>
            <a:ln w="57150">
              <a:solidFill>
                <a:srgbClr val="BE1C37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2014-2016</c:v>
                </c:pt>
                <c:pt idx="1">
                  <c:v>2015-2017</c:v>
                </c:pt>
                <c:pt idx="2">
                  <c:v>2016-2018</c:v>
                </c:pt>
                <c:pt idx="3">
                  <c:v>2017-2019</c:v>
                </c:pt>
                <c:pt idx="4">
                  <c:v>2018-2020</c:v>
                </c:pt>
                <c:pt idx="5">
                  <c:v>2019-2021</c:v>
                </c:pt>
                <c:pt idx="6">
                  <c:v>2020-2022</c:v>
                </c:pt>
                <c:pt idx="7">
                  <c:v>2021-2023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31.3</c:v>
                </c:pt>
                <c:pt idx="1">
                  <c:v>34.799999999999997</c:v>
                </c:pt>
                <c:pt idx="2">
                  <c:v>37.4</c:v>
                </c:pt>
                <c:pt idx="3">
                  <c:v>39.1</c:v>
                </c:pt>
                <c:pt idx="4">
                  <c:v>43.1</c:v>
                </c:pt>
                <c:pt idx="5">
                  <c:v>45.5</c:v>
                </c:pt>
                <c:pt idx="6">
                  <c:v>48.4</c:v>
                </c:pt>
                <c:pt idx="7">
                  <c:v>50.8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1B-4281-B315-C87F000CE5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</c:v>
                </c:pt>
              </c:strCache>
            </c:strRef>
          </c:tx>
          <c:spPr>
            <a:ln w="38100">
              <a:solidFill>
                <a:srgbClr val="A5D867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2014-2016</c:v>
                </c:pt>
                <c:pt idx="1">
                  <c:v>2015-2017</c:v>
                </c:pt>
                <c:pt idx="2">
                  <c:v>2016-2018</c:v>
                </c:pt>
                <c:pt idx="3">
                  <c:v>2017-2019</c:v>
                </c:pt>
                <c:pt idx="4">
                  <c:v>2018-2020</c:v>
                </c:pt>
                <c:pt idx="5">
                  <c:v>2019-2021</c:v>
                </c:pt>
                <c:pt idx="6">
                  <c:v>2020-2022</c:v>
                </c:pt>
                <c:pt idx="7">
                  <c:v>2021-2023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32</c:v>
                </c:pt>
                <c:pt idx="1">
                  <c:v>33.6</c:v>
                </c:pt>
                <c:pt idx="2">
                  <c:v>34.799999999999997</c:v>
                </c:pt>
                <c:pt idx="3">
                  <c:v>36.4</c:v>
                </c:pt>
                <c:pt idx="4">
                  <c:v>40.200000000000003</c:v>
                </c:pt>
                <c:pt idx="5">
                  <c:v>46</c:v>
                </c:pt>
                <c:pt idx="6">
                  <c:v>51.3</c:v>
                </c:pt>
                <c:pt idx="7">
                  <c:v>53.8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1B-4281-B315-C87F000CE5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ln w="38100">
              <a:solidFill>
                <a:srgbClr val="5A85D7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2014-2016</c:v>
                </c:pt>
                <c:pt idx="1">
                  <c:v>2015-2017</c:v>
                </c:pt>
                <c:pt idx="2">
                  <c:v>2016-2018</c:v>
                </c:pt>
                <c:pt idx="3">
                  <c:v>2017-2019</c:v>
                </c:pt>
                <c:pt idx="4">
                  <c:v>2018-2020</c:v>
                </c:pt>
                <c:pt idx="5">
                  <c:v>2019-2021</c:v>
                </c:pt>
                <c:pt idx="6">
                  <c:v>2020-2022</c:v>
                </c:pt>
                <c:pt idx="7">
                  <c:v>2021-2023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46</c:v>
                </c:pt>
                <c:pt idx="1">
                  <c:v>49.2</c:v>
                </c:pt>
                <c:pt idx="2">
                  <c:v>51.1</c:v>
                </c:pt>
                <c:pt idx="3">
                  <c:v>52</c:v>
                </c:pt>
                <c:pt idx="4">
                  <c:v>54.9</c:v>
                </c:pt>
                <c:pt idx="5">
                  <c:v>60.5</c:v>
                </c:pt>
                <c:pt idx="6">
                  <c:v>65.599999999999994</c:v>
                </c:pt>
                <c:pt idx="7">
                  <c:v>67.8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1B-4281-B315-C87F000CE5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479360"/>
        <c:axId val="164481280"/>
      </c:lineChart>
      <c:catAx>
        <c:axId val="16447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/>
        </c:spPr>
        <c:crossAx val="164481280"/>
        <c:crosses val="autoZero"/>
        <c:auto val="1"/>
        <c:lblAlgn val="ctr"/>
        <c:lblOffset val="100"/>
        <c:noMultiLvlLbl val="0"/>
      </c:catAx>
      <c:valAx>
        <c:axId val="164481280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644793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200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5506019427348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232D-4429-89DD-807E1D87DAD4}"/>
              </c:ext>
            </c:extLst>
          </c:dPt>
          <c:dPt>
            <c:idx val="1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232D-4429-89DD-807E1D87DAD4}"/>
              </c:ext>
            </c:extLst>
          </c:dPt>
          <c:dPt>
            <c:idx val="2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232D-4429-89DD-807E1D87DAD4}"/>
              </c:ext>
            </c:extLst>
          </c:dPt>
          <c:dPt>
            <c:idx val="3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232D-4429-89DD-807E1D87DAD4}"/>
              </c:ext>
            </c:extLst>
          </c:dPt>
          <c:dPt>
            <c:idx val="4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232D-4429-89DD-807E1D87DAD4}"/>
              </c:ext>
            </c:extLst>
          </c:dPt>
          <c:dPt>
            <c:idx val="5"/>
            <c:invertIfNegative val="0"/>
            <c:bubble3D val="0"/>
            <c:spPr>
              <a:solidFill>
                <a:srgbClr val="A5D867">
                  <a:lumMod val="75000"/>
                </a:srgbClr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232D-4429-89DD-807E1D87DAD4}"/>
              </c:ext>
            </c:extLst>
          </c:dPt>
          <c:dLbls>
            <c:dLbl>
              <c:idx val="1"/>
              <c:numFmt formatCode="0.0&quot;%&quot;" sourceLinked="0"/>
              <c:spPr>
                <a:solidFill>
                  <a:srgbClr val="E7F2DE">
                    <a:lumMod val="90000"/>
                  </a:srgbClr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32D-4429-89DD-807E1D87DAD4}"/>
                </c:ext>
              </c:extLst>
            </c:dLbl>
            <c:dLbl>
              <c:idx val="3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32D-4429-89DD-807E1D87DAD4}"/>
                </c:ext>
              </c:extLst>
            </c:dLbl>
            <c:dLbl>
              <c:idx val="5"/>
              <c:numFmt formatCode="0.0&quot;%&quot;" sourceLinked="0"/>
              <c:spPr>
                <a:noFill/>
                <a:ln w="28575">
                  <a:solidFill>
                    <a:srgbClr val="A5D867">
                      <a:lumMod val="75000"/>
                    </a:srgbClr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232D-4429-89DD-807E1D87DAD4}"/>
                </c:ext>
              </c:extLst>
            </c:dLbl>
            <c:dLbl>
              <c:idx val="6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15C-4834-9007-7909FA13D8AF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South
County</c:v>
                </c:pt>
                <c:pt idx="1">
                  <c:v>Monterey
Peninsula</c:v>
                </c:pt>
                <c:pt idx="2">
                  <c:v>Salinas</c:v>
                </c:pt>
                <c:pt idx="3">
                  <c:v>North
County</c:v>
                </c:pt>
                <c:pt idx="4">
                  <c:v>Monterey
County</c:v>
                </c:pt>
                <c:pt idx="5">
                  <c:v>CA</c:v>
                </c:pt>
                <c:pt idx="6">
                  <c:v>US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20.399999999999999</c:v>
                </c:pt>
                <c:pt idx="1">
                  <c:v>14.3</c:v>
                </c:pt>
                <c:pt idx="2">
                  <c:v>18.5</c:v>
                </c:pt>
                <c:pt idx="3">
                  <c:v>23.6</c:v>
                </c:pt>
                <c:pt idx="4">
                  <c:v>18.7</c:v>
                </c:pt>
                <c:pt idx="5">
                  <c:v>20.8</c:v>
                </c:pt>
                <c:pt idx="6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32D-4429-89DD-807E1D87D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5506019427348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7D21-47FD-ADC8-24BD77F8B0A5}"/>
              </c:ext>
            </c:extLst>
          </c:dPt>
          <c:dPt>
            <c:idx val="1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7D21-47FD-ADC8-24BD77F8B0A5}"/>
              </c:ext>
            </c:extLst>
          </c:dPt>
          <c:dPt>
            <c:idx val="2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7D21-47FD-ADC8-24BD77F8B0A5}"/>
              </c:ext>
            </c:extLst>
          </c:dPt>
          <c:dPt>
            <c:idx val="3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7D21-47FD-ADC8-24BD77F8B0A5}"/>
              </c:ext>
            </c:extLst>
          </c:dPt>
          <c:dPt>
            <c:idx val="4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7D21-47FD-ADC8-24BD77F8B0A5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7D21-47FD-ADC8-24BD77F8B0A5}"/>
              </c:ext>
            </c:extLst>
          </c:dPt>
          <c:dLbls>
            <c:dLbl>
              <c:idx val="0"/>
              <c:numFmt formatCode="0.0&quot;%&quot;" sourceLinked="0"/>
              <c:spPr>
                <a:solidFill>
                  <a:srgbClr val="E7F2DE">
                    <a:lumMod val="90000"/>
                  </a:srgbClr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D21-47FD-ADC8-24BD77F8B0A5}"/>
                </c:ext>
              </c:extLst>
            </c:dLbl>
            <c:dLbl>
              <c:idx val="3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D21-47FD-ADC8-24BD77F8B0A5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South
County</c:v>
                </c:pt>
                <c:pt idx="1">
                  <c:v>Monterey
Peninsula</c:v>
                </c:pt>
                <c:pt idx="2">
                  <c:v>Salinas</c:v>
                </c:pt>
                <c:pt idx="3">
                  <c:v>North
County</c:v>
                </c:pt>
                <c:pt idx="4">
                  <c:v>Monterey
County</c:v>
                </c:pt>
                <c:pt idx="5">
                  <c:v>US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12.2</c:v>
                </c:pt>
                <c:pt idx="1">
                  <c:v>17.100000000000001</c:v>
                </c:pt>
                <c:pt idx="2">
                  <c:v>16.7</c:v>
                </c:pt>
                <c:pt idx="3">
                  <c:v>24.4</c:v>
                </c:pt>
                <c:pt idx="4">
                  <c:v>17.899999999999999</c:v>
                </c:pt>
                <c:pt idx="5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D21-47FD-ADC8-24BD77F8B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7424397944921626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numFmt formatCode="0.0&quot;%&quot;" sourceLinked="0"/>
            <c:spPr>
              <a:noFill/>
              <a:ln w="28575">
                <a:solidFill>
                  <a:srgbClr val="BE1C37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14.8</c:v>
                </c:pt>
                <c:pt idx="1">
                  <c:v>17.899999999999999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65-495A-8DEB-3FA3B0041C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7424397944921626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numFmt formatCode="0.0&quot;%&quot;" sourceLinked="0"/>
            <c:spPr>
              <a:noFill/>
              <a:ln w="28575">
                <a:solidFill>
                  <a:srgbClr val="A5D867">
                    <a:lumMod val="75000"/>
                  </a:srgb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34.299999999999997</c:v>
                </c:pt>
                <c:pt idx="1">
                  <c:v>27.5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9B-45D9-8091-312473965C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7424397944921626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numFmt formatCode="0.0&quot;%&quot;" sourceLinked="0"/>
            <c:spPr>
              <a:noFill/>
              <a:ln w="28575">
                <a:solidFill>
                  <a:srgbClr val="BE1C37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24.6</c:v>
                </c:pt>
                <c:pt idx="1">
                  <c:v>27.3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9D-40EC-BC07-1E35CD7A4F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7424397944921626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numFmt formatCode="0.0&quot;%&quot;" sourceLinked="0"/>
            <c:spPr>
              <a:noFill/>
              <a:ln w="28575">
                <a:solidFill>
                  <a:srgbClr val="BE1C37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18.899999999999999</c:v>
                </c:pt>
                <c:pt idx="1">
                  <c:v>21.9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82-4F99-8D9E-AF062DB55A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550111791581608E-2"/>
          <c:y val="3.7541054986412799E-3"/>
          <c:w val="0.98644988820841839"/>
          <c:h val="0.85023010893113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3A73-44CA-A80D-8B911355490E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3A73-44CA-A80D-8B911355490E}"/>
              </c:ext>
            </c:extLst>
          </c:dPt>
          <c:dPt>
            <c:idx val="2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3A73-44CA-A80D-8B911355490E}"/>
              </c:ext>
            </c:extLst>
          </c:dPt>
          <c:dPt>
            <c:idx val="3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3A73-44CA-A80D-8B911355490E}"/>
              </c:ext>
            </c:extLst>
          </c:dPt>
          <c:dPt>
            <c:idx val="4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3A73-44CA-A80D-8B911355490E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3A73-44CA-A80D-8B911355490E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3A73-44CA-A80D-8B911355490E}"/>
              </c:ext>
            </c:extLst>
          </c:dPt>
          <c:dPt>
            <c:idx val="7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3A73-44CA-A80D-8B911355490E}"/>
              </c:ext>
            </c:extLst>
          </c:dPt>
          <c:dPt>
            <c:idx val="8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3A73-44CA-A80D-8B911355490E}"/>
              </c:ext>
            </c:extLst>
          </c:dPt>
          <c:dPt>
            <c:idx val="9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3-3A73-44CA-A80D-8B911355490E}"/>
              </c:ext>
            </c:extLst>
          </c:dPt>
          <c:dPt>
            <c:idx val="10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3A73-44CA-A80D-8B911355490E}"/>
              </c:ext>
            </c:extLst>
          </c:dPt>
          <c:dPt>
            <c:idx val="11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7-3A73-44CA-A80D-8B911355490E}"/>
              </c:ext>
            </c:extLst>
          </c:dPt>
          <c:dPt>
            <c:idx val="12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9-3A73-44CA-A80D-8B911355490E}"/>
              </c:ext>
            </c:extLst>
          </c:dPt>
          <c:dPt>
            <c:idx val="13"/>
            <c:invertIfNegative val="0"/>
            <c:bubble3D val="0"/>
            <c:spPr>
              <a:solidFill>
                <a:srgbClr val="BE1C3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B-3A73-44CA-A80D-8B911355490E}"/>
              </c:ext>
            </c:extLst>
          </c:dPt>
          <c:dPt>
            <c:idx val="14"/>
            <c:invertIfNegative val="0"/>
            <c:bubble3D val="0"/>
            <c:spPr>
              <a:solidFill>
                <a:srgbClr val="5A85D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C-9756-406D-A19D-13F78ECD6986}"/>
              </c:ext>
            </c:extLst>
          </c:dPt>
          <c:dLbls>
            <c:dLbl>
              <c:idx val="0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A73-44CA-A80D-8B911355490E}"/>
                </c:ext>
              </c:extLst>
            </c:dLbl>
            <c:dLbl>
              <c:idx val="2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A73-44CA-A80D-8B911355490E}"/>
                </c:ext>
              </c:extLst>
            </c:dLbl>
            <c:dLbl>
              <c:idx val="3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A73-44CA-A80D-8B911355490E}"/>
                </c:ext>
              </c:extLst>
            </c:dLbl>
            <c:dLbl>
              <c:idx val="5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3A73-44CA-A80D-8B911355490E}"/>
                </c:ext>
              </c:extLst>
            </c:dLbl>
            <c:dLbl>
              <c:idx val="6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3A73-44CA-A80D-8B911355490E}"/>
                </c:ext>
              </c:extLst>
            </c:dLbl>
            <c:dLbl>
              <c:idx val="8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3A73-44CA-A80D-8B911355490E}"/>
                </c:ext>
              </c:extLst>
            </c:dLbl>
            <c:dLbl>
              <c:idx val="11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3A73-44CA-A80D-8B911355490E}"/>
                </c:ext>
              </c:extLst>
            </c:dLbl>
            <c:dLbl>
              <c:idx val="12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3A73-44CA-A80D-8B911355490E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Women</c:v>
                </c:pt>
                <c:pt idx="1">
                  <c:v>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Very Low Income</c:v>
                </c:pt>
                <c:pt idx="6">
                  <c:v>Low 
Income</c:v>
                </c:pt>
                <c:pt idx="7">
                  <c:v>Mid/High Income</c:v>
                </c:pt>
                <c:pt idx="8">
                  <c:v>Hispanic</c:v>
                </c:pt>
                <c:pt idx="9">
                  <c:v>White</c:v>
                </c:pt>
                <c:pt idx="10">
                  <c:v>Asian</c:v>
                </c:pt>
                <c:pt idx="11">
                  <c:v>Black</c:v>
                </c:pt>
                <c:pt idx="12">
                  <c:v>LGBTQ+</c:v>
                </c:pt>
                <c:pt idx="13">
                  <c:v>Monterey
County</c:v>
                </c:pt>
                <c:pt idx="14">
                  <c:v>US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20.5</c:v>
                </c:pt>
                <c:pt idx="1">
                  <c:v>9.1999999999999993</c:v>
                </c:pt>
                <c:pt idx="2">
                  <c:v>17.899999999999999</c:v>
                </c:pt>
                <c:pt idx="3">
                  <c:v>16.100000000000001</c:v>
                </c:pt>
                <c:pt idx="4">
                  <c:v>4.3999999999999995</c:v>
                </c:pt>
                <c:pt idx="5">
                  <c:v>22.2</c:v>
                </c:pt>
                <c:pt idx="6">
                  <c:v>24.6</c:v>
                </c:pt>
                <c:pt idx="7">
                  <c:v>9.9</c:v>
                </c:pt>
                <c:pt idx="8">
                  <c:v>19.100000000000001</c:v>
                </c:pt>
                <c:pt idx="9">
                  <c:v>8.6999999999999993</c:v>
                </c:pt>
                <c:pt idx="10">
                  <c:v>9.3000000000000007</c:v>
                </c:pt>
                <c:pt idx="11">
                  <c:v>17.7</c:v>
                </c:pt>
                <c:pt idx="12">
                  <c:v>38.700000000000003</c:v>
                </c:pt>
                <c:pt idx="13">
                  <c:v>15</c:v>
                </c:pt>
                <c:pt idx="14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3A73-44CA-A80D-8B9113554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7121792"/>
        <c:axId val="227120256"/>
      </c:barChart>
      <c:valAx>
        <c:axId val="227120256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227121792"/>
        <c:crosses val="autoZero"/>
        <c:crossBetween val="between"/>
        <c:majorUnit val="20"/>
      </c:valAx>
      <c:catAx>
        <c:axId val="22712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100"/>
            </a:pPr>
            <a:endParaRPr lang="en-US"/>
          </a:p>
        </c:txPr>
        <c:crossAx val="227120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5506019427348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ECC182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4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63CA-4434-A440-013C26DD7905}"/>
              </c:ext>
            </c:extLst>
          </c:dPt>
          <c:dPt>
            <c:idx val="5"/>
            <c:invertIfNegative val="0"/>
            <c:bubble3D val="0"/>
            <c:spPr>
              <a:solidFill>
                <a:srgbClr val="5A85D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4-079E-4293-9E9C-F589E39FDF0E}"/>
              </c:ext>
            </c:extLst>
          </c:dPt>
          <c:dLbls>
            <c:dLbl>
              <c:idx val="5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79E-4293-9E9C-F589E39FDF0E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South
County</c:v>
                </c:pt>
                <c:pt idx="1">
                  <c:v>Monterey
Peninsula</c:v>
                </c:pt>
                <c:pt idx="2">
                  <c:v>Salinas</c:v>
                </c:pt>
                <c:pt idx="3">
                  <c:v>North
County</c:v>
                </c:pt>
                <c:pt idx="4">
                  <c:v>Monterey
County</c:v>
                </c:pt>
                <c:pt idx="5">
                  <c:v>US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45.7</c:v>
                </c:pt>
                <c:pt idx="1">
                  <c:v>60.4</c:v>
                </c:pt>
                <c:pt idx="2">
                  <c:v>50.3</c:v>
                </c:pt>
                <c:pt idx="3">
                  <c:v>61.1</c:v>
                </c:pt>
                <c:pt idx="4">
                  <c:v>53.2</c:v>
                </c:pt>
                <c:pt idx="5">
                  <c:v>67.5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8F7-41A5-9720-C307B4335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9659046651426642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4A-43A6-B7B2-3889BD5B5A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5506019427348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7FBF-42BA-9E41-F40DFE6A25F4}"/>
              </c:ext>
            </c:extLst>
          </c:dPt>
          <c:dPt>
            <c:idx val="1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7FBF-42BA-9E41-F40DFE6A25F4}"/>
              </c:ext>
            </c:extLst>
          </c:dPt>
          <c:dPt>
            <c:idx val="2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7FBF-42BA-9E41-F40DFE6A25F4}"/>
              </c:ext>
            </c:extLst>
          </c:dPt>
          <c:dPt>
            <c:idx val="3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7FBF-42BA-9E41-F40DFE6A25F4}"/>
              </c:ext>
            </c:extLst>
          </c:dPt>
          <c:dPt>
            <c:idx val="4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7FBF-42BA-9E41-F40DFE6A25F4}"/>
              </c:ext>
            </c:extLst>
          </c:dPt>
          <c:dPt>
            <c:idx val="5"/>
            <c:invertIfNegative val="0"/>
            <c:bubble3D val="0"/>
            <c:spPr>
              <a:solidFill>
                <a:srgbClr val="A5D867">
                  <a:lumMod val="75000"/>
                </a:srgbClr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7FBF-42BA-9E41-F40DFE6A25F4}"/>
              </c:ext>
            </c:extLst>
          </c:dPt>
          <c:dLbls>
            <c:dLbl>
              <c:idx val="0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FBF-42BA-9E41-F40DFE6A25F4}"/>
                </c:ext>
              </c:extLst>
            </c:dLbl>
            <c:dLbl>
              <c:idx val="1"/>
              <c:numFmt formatCode="0.0&quot;%&quot;" sourceLinked="0"/>
              <c:spPr>
                <a:solidFill>
                  <a:srgbClr val="A5D867">
                    <a:lumMod val="40000"/>
                    <a:lumOff val="60000"/>
                  </a:srgbClr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FBF-42BA-9E41-F40DFE6A25F4}"/>
                </c:ext>
              </c:extLst>
            </c:dLbl>
            <c:dLbl>
              <c:idx val="3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FBF-42BA-9E41-F40DFE6A25F4}"/>
                </c:ext>
              </c:extLst>
            </c:dLbl>
            <c:dLbl>
              <c:idx val="5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FBF-42BA-9E41-F40DFE6A25F4}"/>
                </c:ext>
              </c:extLst>
            </c:dLbl>
            <c:dLbl>
              <c:idx val="6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6D2-41C3-8819-23B1BCF0D848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South
County</c:v>
                </c:pt>
                <c:pt idx="1">
                  <c:v>Monterey
Peninsula</c:v>
                </c:pt>
                <c:pt idx="2">
                  <c:v>Salinas</c:v>
                </c:pt>
                <c:pt idx="3">
                  <c:v>North
County</c:v>
                </c:pt>
                <c:pt idx="4">
                  <c:v>Monterey
County</c:v>
                </c:pt>
                <c:pt idx="5">
                  <c:v>CA</c:v>
                </c:pt>
                <c:pt idx="6">
                  <c:v>US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79.400000000000006</c:v>
                </c:pt>
                <c:pt idx="1">
                  <c:v>61.7</c:v>
                </c:pt>
                <c:pt idx="2">
                  <c:v>70.099999999999994</c:v>
                </c:pt>
                <c:pt idx="3">
                  <c:v>80.099999999999994</c:v>
                </c:pt>
                <c:pt idx="4">
                  <c:v>71.099999999999994</c:v>
                </c:pt>
                <c:pt idx="5">
                  <c:v>64</c:v>
                </c:pt>
                <c:pt idx="6">
                  <c:v>63.3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FBF-42BA-9E41-F40DFE6A2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1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5506019427348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BE6E-4716-871E-CA5756475414}"/>
              </c:ext>
            </c:extLst>
          </c:dPt>
          <c:dPt>
            <c:idx val="1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BE6E-4716-871E-CA5756475414}"/>
              </c:ext>
            </c:extLst>
          </c:dPt>
          <c:dPt>
            <c:idx val="2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BE6E-4716-871E-CA5756475414}"/>
              </c:ext>
            </c:extLst>
          </c:dPt>
          <c:dPt>
            <c:idx val="3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BE6E-4716-871E-CA5756475414}"/>
              </c:ext>
            </c:extLst>
          </c:dPt>
          <c:dPt>
            <c:idx val="4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BE6E-4716-871E-CA5756475414}"/>
              </c:ext>
            </c:extLst>
          </c:dPt>
          <c:dPt>
            <c:idx val="5"/>
            <c:invertIfNegative val="0"/>
            <c:bubble3D val="0"/>
            <c:spPr>
              <a:solidFill>
                <a:srgbClr val="A5D867">
                  <a:lumMod val="75000"/>
                </a:srgbClr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BE6E-4716-871E-CA5756475414}"/>
              </c:ext>
            </c:extLst>
          </c:dPt>
          <c:dLbls>
            <c:dLbl>
              <c:idx val="0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E6E-4716-871E-CA5756475414}"/>
                </c:ext>
              </c:extLst>
            </c:dLbl>
            <c:dLbl>
              <c:idx val="1"/>
              <c:numFmt formatCode="0.0&quot;%&quot;" sourceLinked="0"/>
              <c:spPr>
                <a:solidFill>
                  <a:srgbClr val="A5D867">
                    <a:lumMod val="40000"/>
                    <a:lumOff val="60000"/>
                  </a:srgbClr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E6E-4716-871E-CA5756475414}"/>
                </c:ext>
              </c:extLst>
            </c:dLbl>
            <c:dLbl>
              <c:idx val="5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E6E-4716-871E-CA5756475414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South
County</c:v>
                </c:pt>
                <c:pt idx="1">
                  <c:v>Monterey
Peninsula</c:v>
                </c:pt>
                <c:pt idx="2">
                  <c:v>Salinas</c:v>
                </c:pt>
                <c:pt idx="3">
                  <c:v>North
County</c:v>
                </c:pt>
                <c:pt idx="4">
                  <c:v>Monterey
County</c:v>
                </c:pt>
                <c:pt idx="5">
                  <c:v>CA</c:v>
                </c:pt>
                <c:pt idx="6">
                  <c:v>US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47.6</c:v>
                </c:pt>
                <c:pt idx="1">
                  <c:v>25.9</c:v>
                </c:pt>
                <c:pt idx="2">
                  <c:v>39.299999999999997</c:v>
                </c:pt>
                <c:pt idx="3">
                  <c:v>38.9</c:v>
                </c:pt>
                <c:pt idx="4">
                  <c:v>36.4</c:v>
                </c:pt>
                <c:pt idx="5">
                  <c:v>27.7</c:v>
                </c:pt>
                <c:pt idx="6">
                  <c:v>33.9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E6E-4716-871E-CA5756475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1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7424397944921626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18.8</c:v>
                </c:pt>
                <c:pt idx="1">
                  <c:v>18.7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9D-4B8C-AE48-66E4B90923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550111791581608E-2"/>
          <c:y val="3.7541054986412799E-3"/>
          <c:w val="0.98644988820841839"/>
          <c:h val="0.85023010893113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0271-4E67-8236-A3217F7A87E2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0271-4E67-8236-A3217F7A87E2}"/>
              </c:ext>
            </c:extLst>
          </c:dPt>
          <c:dPt>
            <c:idx val="2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0271-4E67-8236-A3217F7A87E2}"/>
              </c:ext>
            </c:extLst>
          </c:dPt>
          <c:dPt>
            <c:idx val="3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0271-4E67-8236-A3217F7A87E2}"/>
              </c:ext>
            </c:extLst>
          </c:dPt>
          <c:dPt>
            <c:idx val="4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0271-4E67-8236-A3217F7A87E2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0271-4E67-8236-A3217F7A87E2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0271-4E67-8236-A3217F7A87E2}"/>
              </c:ext>
            </c:extLst>
          </c:dPt>
          <c:dPt>
            <c:idx val="7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0271-4E67-8236-A3217F7A87E2}"/>
              </c:ext>
            </c:extLst>
          </c:dPt>
          <c:dPt>
            <c:idx val="8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0271-4E67-8236-A3217F7A87E2}"/>
              </c:ext>
            </c:extLst>
          </c:dPt>
          <c:dPt>
            <c:idx val="9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3-0271-4E67-8236-A3217F7A87E2}"/>
              </c:ext>
            </c:extLst>
          </c:dPt>
          <c:dPt>
            <c:idx val="10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0271-4E67-8236-A3217F7A87E2}"/>
              </c:ext>
            </c:extLst>
          </c:dPt>
          <c:dPt>
            <c:idx val="11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7-0271-4E67-8236-A3217F7A87E2}"/>
              </c:ext>
            </c:extLst>
          </c:dPt>
          <c:dPt>
            <c:idx val="12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9-0271-4E67-8236-A3217F7A87E2}"/>
              </c:ext>
            </c:extLst>
          </c:dPt>
          <c:dPt>
            <c:idx val="13"/>
            <c:invertIfNegative val="0"/>
            <c:bubble3D val="0"/>
            <c:spPr>
              <a:solidFill>
                <a:srgbClr val="BE1C3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B-0271-4E67-8236-A3217F7A87E2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271-4E67-8236-A3217F7A87E2}"/>
                </c:ext>
              </c:extLst>
            </c:dLbl>
            <c:dLbl>
              <c:idx val="3"/>
              <c:numFmt formatCode="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highlight>
                        <a:srgbClr val="FFFF00"/>
                      </a:highlight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271-4E67-8236-A3217F7A87E2}"/>
                </c:ext>
              </c:extLst>
            </c:dLbl>
            <c:dLbl>
              <c:idx val="8"/>
              <c:numFmt formatCode="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highlight>
                        <a:srgbClr val="FFFF00"/>
                      </a:highlight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0271-4E67-8236-A3217F7A87E2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Women</c:v>
                </c:pt>
                <c:pt idx="1">
                  <c:v>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Very Low Income</c:v>
                </c:pt>
                <c:pt idx="6">
                  <c:v>Low 
Income</c:v>
                </c:pt>
                <c:pt idx="7">
                  <c:v>Mid/High Income</c:v>
                </c:pt>
                <c:pt idx="8">
                  <c:v>Hispanic</c:v>
                </c:pt>
                <c:pt idx="9">
                  <c:v>White</c:v>
                </c:pt>
                <c:pt idx="10">
                  <c:v>Asian</c:v>
                </c:pt>
                <c:pt idx="11">
                  <c:v>Black</c:v>
                </c:pt>
                <c:pt idx="12">
                  <c:v>LGBTQ+</c:v>
                </c:pt>
                <c:pt idx="13">
                  <c:v>Monterey
County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37.1</c:v>
                </c:pt>
                <c:pt idx="1">
                  <c:v>35.5</c:v>
                </c:pt>
                <c:pt idx="2">
                  <c:v>32.4</c:v>
                </c:pt>
                <c:pt idx="3">
                  <c:v>44.1</c:v>
                </c:pt>
                <c:pt idx="4">
                  <c:v>29.299999999999997</c:v>
                </c:pt>
                <c:pt idx="5">
                  <c:v>37</c:v>
                </c:pt>
                <c:pt idx="6">
                  <c:v>36</c:v>
                </c:pt>
                <c:pt idx="7">
                  <c:v>37.799999999999997</c:v>
                </c:pt>
                <c:pt idx="8">
                  <c:v>42.3</c:v>
                </c:pt>
                <c:pt idx="9">
                  <c:v>27.400000000000002</c:v>
                </c:pt>
                <c:pt idx="10">
                  <c:v>33.200000000000003</c:v>
                </c:pt>
                <c:pt idx="11">
                  <c:v>21.8</c:v>
                </c:pt>
                <c:pt idx="12">
                  <c:v>29.599999999999998</c:v>
                </c:pt>
                <c:pt idx="13">
                  <c:v>36.4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0271-4E67-8236-A3217F7A8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7121792"/>
        <c:axId val="227120256"/>
      </c:barChart>
      <c:valAx>
        <c:axId val="227120256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227121792"/>
        <c:crosses val="autoZero"/>
        <c:crossBetween val="between"/>
        <c:majorUnit val="20"/>
      </c:valAx>
      <c:catAx>
        <c:axId val="22712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100"/>
            </a:pPr>
            <a:endParaRPr lang="en-US"/>
          </a:p>
        </c:txPr>
        <c:crossAx val="227120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5506019427348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7F48-416A-92D1-E5C3C503D47E}"/>
              </c:ext>
            </c:extLst>
          </c:dPt>
          <c:dPt>
            <c:idx val="1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7F48-416A-92D1-E5C3C503D47E}"/>
              </c:ext>
            </c:extLst>
          </c:dPt>
          <c:dPt>
            <c:idx val="2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7F48-416A-92D1-E5C3C503D47E}"/>
              </c:ext>
            </c:extLst>
          </c:dPt>
          <c:dPt>
            <c:idx val="3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7F48-416A-92D1-E5C3C503D47E}"/>
              </c:ext>
            </c:extLst>
          </c:dPt>
          <c:dPt>
            <c:idx val="4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7F48-416A-92D1-E5C3C503D47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7F48-416A-92D1-E5C3C503D47E}"/>
              </c:ext>
            </c:extLst>
          </c:dPt>
          <c:dLbls>
            <c:dLbl>
              <c:idx val="1"/>
              <c:numFmt formatCode="0.0&quot;%&quot;" sourceLinked="0"/>
              <c:spPr>
                <a:solidFill>
                  <a:srgbClr val="E7F2DE">
                    <a:lumMod val="90000"/>
                  </a:srgbClr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F48-416A-92D1-E5C3C503D47E}"/>
                </c:ext>
              </c:extLst>
            </c:dLbl>
            <c:dLbl>
              <c:idx val="3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F48-416A-92D1-E5C3C503D47E}"/>
                </c:ext>
              </c:extLst>
            </c:dLbl>
            <c:dLbl>
              <c:idx val="5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F48-416A-92D1-E5C3C503D47E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South
County</c:v>
                </c:pt>
                <c:pt idx="1">
                  <c:v>Monterey
Peninsula</c:v>
                </c:pt>
                <c:pt idx="2">
                  <c:v>Salinas</c:v>
                </c:pt>
                <c:pt idx="3">
                  <c:v>North
County</c:v>
                </c:pt>
                <c:pt idx="4">
                  <c:v>Monterey
County</c:v>
                </c:pt>
                <c:pt idx="5">
                  <c:v>US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49.8</c:v>
                </c:pt>
                <c:pt idx="1">
                  <c:v>25.4</c:v>
                </c:pt>
                <c:pt idx="2">
                  <c:v>41.5</c:v>
                </c:pt>
                <c:pt idx="3">
                  <c:v>59.4</c:v>
                </c:pt>
                <c:pt idx="4">
                  <c:v>41.8</c:v>
                </c:pt>
                <c:pt idx="5">
                  <c:v>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F48-416A-92D1-E5C3C503D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7424397944921626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42.7</c:v>
                </c:pt>
                <c:pt idx="1">
                  <c:v>41.8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78-4D4C-8149-2C5F6D4B85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5506019427348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9B29-4348-8033-C2240B512AEE}"/>
              </c:ext>
            </c:extLst>
          </c:dPt>
          <c:dPt>
            <c:idx val="1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9B29-4348-8033-C2240B512AEE}"/>
              </c:ext>
            </c:extLst>
          </c:dPt>
          <c:dPt>
            <c:idx val="2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9B29-4348-8033-C2240B512AEE}"/>
              </c:ext>
            </c:extLst>
          </c:dPt>
          <c:dPt>
            <c:idx val="3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9B29-4348-8033-C2240B512AEE}"/>
              </c:ext>
            </c:extLst>
          </c:dPt>
          <c:dPt>
            <c:idx val="4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9B29-4348-8033-C2240B512AEE}"/>
              </c:ext>
            </c:extLst>
          </c:dPt>
          <c:dPt>
            <c:idx val="5"/>
            <c:invertIfNegative val="0"/>
            <c:bubble3D val="0"/>
            <c:spPr>
              <a:solidFill>
                <a:srgbClr val="A5D867">
                  <a:lumMod val="75000"/>
                </a:srgbClr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9B29-4348-8033-C2240B512AEE}"/>
              </c:ext>
            </c:extLst>
          </c:dPt>
          <c:dLbls>
            <c:dLbl>
              <c:idx val="3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 sz="11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B29-4348-8033-C2240B512AEE}"/>
                </c:ext>
              </c:extLst>
            </c:dLbl>
            <c:dLbl>
              <c:idx val="5"/>
              <c:numFmt formatCode="0.0&quot;%&quot;" sourceLinked="0"/>
              <c:spPr>
                <a:noFill/>
                <a:ln w="28575">
                  <a:solidFill>
                    <a:srgbClr val="A5D867">
                      <a:lumMod val="75000"/>
                    </a:srgbClr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 sz="11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B29-4348-8033-C2240B512AEE}"/>
                </c:ext>
              </c:extLst>
            </c:dLbl>
            <c:dLbl>
              <c:idx val="6"/>
              <c:numFmt formatCode="0.0&quot;%&quot;" sourceLinked="0"/>
              <c:spPr>
                <a:noFill/>
                <a:ln w="28575">
                  <a:solidFill>
                    <a:srgbClr val="A5D867">
                      <a:lumMod val="75000"/>
                    </a:srgbClr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 sz="11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B29-4348-8033-C2240B512AEE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1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South
County</c:v>
                </c:pt>
                <c:pt idx="1">
                  <c:v>Monterey
Peninsula</c:v>
                </c:pt>
                <c:pt idx="2">
                  <c:v>Salinas</c:v>
                </c:pt>
                <c:pt idx="3">
                  <c:v>North
County</c:v>
                </c:pt>
                <c:pt idx="4">
                  <c:v>Monterey
County</c:v>
                </c:pt>
                <c:pt idx="5">
                  <c:v>CA</c:v>
                </c:pt>
                <c:pt idx="6">
                  <c:v>US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34.200000000000003</c:v>
                </c:pt>
                <c:pt idx="1">
                  <c:v>37.9</c:v>
                </c:pt>
                <c:pt idx="2">
                  <c:v>35.700000000000003</c:v>
                </c:pt>
                <c:pt idx="3">
                  <c:v>28.4</c:v>
                </c:pt>
                <c:pt idx="4">
                  <c:v>34.5</c:v>
                </c:pt>
                <c:pt idx="5">
                  <c:v>30.1</c:v>
                </c:pt>
                <c:pt idx="6">
                  <c:v>30.3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29-4348-8033-C2240B512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1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5506019427348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A23-478E-9E8C-F7738F30A136}"/>
              </c:ext>
            </c:extLst>
          </c:dPt>
          <c:dPt>
            <c:idx val="1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A23-478E-9E8C-F7738F30A136}"/>
              </c:ext>
            </c:extLst>
          </c:dPt>
          <c:dPt>
            <c:idx val="2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8A23-478E-9E8C-F7738F30A136}"/>
              </c:ext>
            </c:extLst>
          </c:dPt>
          <c:dPt>
            <c:idx val="3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8A23-478E-9E8C-F7738F30A136}"/>
              </c:ext>
            </c:extLst>
          </c:dPt>
          <c:dPt>
            <c:idx val="4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8A23-478E-9E8C-F7738F30A13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8A23-478E-9E8C-F7738F30A136}"/>
              </c:ext>
            </c:extLst>
          </c:dPt>
          <c:dLbls>
            <c:dLbl>
              <c:idx val="3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 sz="11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A23-478E-9E8C-F7738F30A136}"/>
                </c:ext>
              </c:extLst>
            </c:dLbl>
            <c:dLbl>
              <c:idx val="5"/>
              <c:numFmt formatCode="0.0&quot;%&quot;" sourceLinked="0"/>
              <c:spPr>
                <a:noFill/>
                <a:ln w="28575">
                  <a:solidFill>
                    <a:srgbClr val="A5D867">
                      <a:lumMod val="75000"/>
                    </a:srgbClr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 sz="110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A23-478E-9E8C-F7738F30A136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1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South
County</c:v>
                </c:pt>
                <c:pt idx="1">
                  <c:v>Monterey
Peninsula</c:v>
                </c:pt>
                <c:pt idx="2">
                  <c:v>Salinas</c:v>
                </c:pt>
                <c:pt idx="3">
                  <c:v>North
County</c:v>
                </c:pt>
                <c:pt idx="4">
                  <c:v>Monterey
County</c:v>
                </c:pt>
                <c:pt idx="5">
                  <c:v>US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26.9</c:v>
                </c:pt>
                <c:pt idx="1">
                  <c:v>37.799999999999997</c:v>
                </c:pt>
                <c:pt idx="2">
                  <c:v>32.700000000000003</c:v>
                </c:pt>
                <c:pt idx="3">
                  <c:v>22.3</c:v>
                </c:pt>
                <c:pt idx="4">
                  <c:v>31.3</c:v>
                </c:pt>
                <c:pt idx="5">
                  <c:v>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A23-478E-9E8C-F7738F30A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1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5506019427348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99F4-4856-8A3B-FA8A6EF2D0F3}"/>
              </c:ext>
            </c:extLst>
          </c:dPt>
          <c:dPt>
            <c:idx val="1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99F4-4856-8A3B-FA8A6EF2D0F3}"/>
              </c:ext>
            </c:extLst>
          </c:dPt>
          <c:dPt>
            <c:idx val="2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99F4-4856-8A3B-FA8A6EF2D0F3}"/>
              </c:ext>
            </c:extLst>
          </c:dPt>
          <c:dPt>
            <c:idx val="3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99F4-4856-8A3B-FA8A6EF2D0F3}"/>
              </c:ext>
            </c:extLst>
          </c:dPt>
          <c:dPt>
            <c:idx val="4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99F4-4856-8A3B-FA8A6EF2D0F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99F4-4856-8A3B-FA8A6EF2D0F3}"/>
              </c:ext>
            </c:extLst>
          </c:dPt>
          <c:dLbls>
            <c:dLbl>
              <c:idx val="0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9F4-4856-8A3B-FA8A6EF2D0F3}"/>
                </c:ext>
              </c:extLst>
            </c:dLbl>
            <c:dLbl>
              <c:idx val="3"/>
              <c:numFmt formatCode="0.0&quot;%&quot;" sourceLinked="0"/>
              <c:spPr>
                <a:solidFill>
                  <a:srgbClr val="E7F2DE">
                    <a:lumMod val="90000"/>
                  </a:srgbClr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9F4-4856-8A3B-FA8A6EF2D0F3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South
County</c:v>
                </c:pt>
                <c:pt idx="1">
                  <c:v>Monterey
Peninsula</c:v>
                </c:pt>
                <c:pt idx="2">
                  <c:v>Salinas</c:v>
                </c:pt>
                <c:pt idx="3">
                  <c:v>North
County</c:v>
                </c:pt>
                <c:pt idx="4">
                  <c:v>Monterey
County</c:v>
                </c:pt>
                <c:pt idx="5">
                  <c:v>US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23.9</c:v>
                </c:pt>
                <c:pt idx="1">
                  <c:v>12.4</c:v>
                </c:pt>
                <c:pt idx="2">
                  <c:v>12</c:v>
                </c:pt>
                <c:pt idx="3">
                  <c:v>8</c:v>
                </c:pt>
                <c:pt idx="4">
                  <c:v>14.1</c:v>
                </c:pt>
                <c:pt idx="5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9F4-4856-8A3B-FA8A6EF2D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7424397944921626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numFmt formatCode="0.0&quot;%&quot;" sourceLinked="0"/>
            <c:spPr>
              <a:noFill/>
              <a:ln w="28575">
                <a:solidFill>
                  <a:srgbClr val="BE1C37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6.5</c:v>
                </c:pt>
                <c:pt idx="1">
                  <c:v>14.1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99-470B-B991-362CA86096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370265756092525E-2"/>
          <c:y val="0"/>
          <c:w val="0.92762973424390749"/>
          <c:h val="0.76030068949495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Monterey County</c:v>
                </c:pt>
              </c:strCache>
            </c:strRef>
          </c:tx>
          <c:spPr>
            <a:ln w="57150">
              <a:solidFill>
                <a:srgbClr val="BE1C37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2014-2016</c:v>
                </c:pt>
                <c:pt idx="1">
                  <c:v>2015-2017</c:v>
                </c:pt>
                <c:pt idx="2">
                  <c:v>2016-2018</c:v>
                </c:pt>
                <c:pt idx="3">
                  <c:v>2017-2019</c:v>
                </c:pt>
                <c:pt idx="4">
                  <c:v>2018-2020</c:v>
                </c:pt>
                <c:pt idx="5">
                  <c:v>2019-2021</c:v>
                </c:pt>
                <c:pt idx="6">
                  <c:v>2020-2022</c:v>
                </c:pt>
                <c:pt idx="7">
                  <c:v>2021-2023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12.7</c:v>
                </c:pt>
                <c:pt idx="1">
                  <c:v>13.3</c:v>
                </c:pt>
                <c:pt idx="2">
                  <c:v>13</c:v>
                </c:pt>
                <c:pt idx="3">
                  <c:v>12.2</c:v>
                </c:pt>
                <c:pt idx="4">
                  <c:v>13.8</c:v>
                </c:pt>
                <c:pt idx="5">
                  <c:v>15.5</c:v>
                </c:pt>
                <c:pt idx="6">
                  <c:v>15.5</c:v>
                </c:pt>
                <c:pt idx="7">
                  <c:v>15.3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39-4F6D-8E80-E8314301A6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</c:v>
                </c:pt>
              </c:strCache>
            </c:strRef>
          </c:tx>
          <c:spPr>
            <a:ln w="38100">
              <a:solidFill>
                <a:srgbClr val="A5D867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2014-2016</c:v>
                </c:pt>
                <c:pt idx="1">
                  <c:v>2015-2017</c:v>
                </c:pt>
                <c:pt idx="2">
                  <c:v>2016-2018</c:v>
                </c:pt>
                <c:pt idx="3">
                  <c:v>2017-2019</c:v>
                </c:pt>
                <c:pt idx="4">
                  <c:v>2018-2020</c:v>
                </c:pt>
                <c:pt idx="5">
                  <c:v>2019-2021</c:v>
                </c:pt>
                <c:pt idx="6">
                  <c:v>2020-2022</c:v>
                </c:pt>
                <c:pt idx="7">
                  <c:v>2021-2023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12.8</c:v>
                </c:pt>
                <c:pt idx="1">
                  <c:v>13</c:v>
                </c:pt>
                <c:pt idx="2">
                  <c:v>13</c:v>
                </c:pt>
                <c:pt idx="3">
                  <c:v>13.2</c:v>
                </c:pt>
                <c:pt idx="4">
                  <c:v>14.1</c:v>
                </c:pt>
                <c:pt idx="5">
                  <c:v>15.9</c:v>
                </c:pt>
                <c:pt idx="6">
                  <c:v>17.2</c:v>
                </c:pt>
                <c:pt idx="7">
                  <c:v>17.7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39-4F6D-8E80-E8314301A6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ln w="38100">
              <a:solidFill>
                <a:srgbClr val="5A85D7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2014-2016</c:v>
                </c:pt>
                <c:pt idx="1">
                  <c:v>2015-2017</c:v>
                </c:pt>
                <c:pt idx="2">
                  <c:v>2016-2018</c:v>
                </c:pt>
                <c:pt idx="3">
                  <c:v>2017-2019</c:v>
                </c:pt>
                <c:pt idx="4">
                  <c:v>2018-2020</c:v>
                </c:pt>
                <c:pt idx="5">
                  <c:v>2019-2021</c:v>
                </c:pt>
                <c:pt idx="6">
                  <c:v>2020-2022</c:v>
                </c:pt>
                <c:pt idx="7">
                  <c:v>2021-2023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10.199999999999999</c:v>
                </c:pt>
                <c:pt idx="1">
                  <c:v>10.7</c:v>
                </c:pt>
                <c:pt idx="2">
                  <c:v>11.1</c:v>
                </c:pt>
                <c:pt idx="3">
                  <c:v>11.4</c:v>
                </c:pt>
                <c:pt idx="4">
                  <c:v>12.7</c:v>
                </c:pt>
                <c:pt idx="5">
                  <c:v>14.4</c:v>
                </c:pt>
                <c:pt idx="6">
                  <c:v>15.5</c:v>
                </c:pt>
                <c:pt idx="7">
                  <c:v>15.7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39-4F6D-8E80-E8314301A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479360"/>
        <c:axId val="164481280"/>
      </c:lineChart>
      <c:catAx>
        <c:axId val="16447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/>
        </c:spPr>
        <c:crossAx val="164481280"/>
        <c:crosses val="autoZero"/>
        <c:auto val="1"/>
        <c:lblAlgn val="ctr"/>
        <c:lblOffset val="100"/>
        <c:noMultiLvlLbl val="0"/>
      </c:catAx>
      <c:valAx>
        <c:axId val="164481280"/>
        <c:scaling>
          <c:orientation val="minMax"/>
          <c:max val="35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644793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200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796410583812155E-2"/>
          <c:y val="0"/>
          <c:w val="0.93020358941618786"/>
          <c:h val="0.760300689494951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Monterey County</c:v>
                </c:pt>
              </c:strCache>
            </c:strRef>
          </c:tx>
          <c:spPr>
            <a:ln w="57150">
              <a:solidFill>
                <a:srgbClr val="BE1C37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2014-2016</c:v>
                </c:pt>
                <c:pt idx="1">
                  <c:v>2015-2017</c:v>
                </c:pt>
                <c:pt idx="2">
                  <c:v>2016-2018</c:v>
                </c:pt>
                <c:pt idx="3">
                  <c:v>2017-2019</c:v>
                </c:pt>
                <c:pt idx="4">
                  <c:v>2018-2020</c:v>
                </c:pt>
                <c:pt idx="5">
                  <c:v>2019-2021</c:v>
                </c:pt>
                <c:pt idx="6">
                  <c:v>2020-2022</c:v>
                </c:pt>
                <c:pt idx="7">
                  <c:v>2021-2023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9.1</c:v>
                </c:pt>
                <c:pt idx="1">
                  <c:v>8.9</c:v>
                </c:pt>
                <c:pt idx="2">
                  <c:v>9.6</c:v>
                </c:pt>
                <c:pt idx="3">
                  <c:v>11</c:v>
                </c:pt>
                <c:pt idx="4">
                  <c:v>15.5</c:v>
                </c:pt>
                <c:pt idx="5">
                  <c:v>18.8</c:v>
                </c:pt>
                <c:pt idx="6">
                  <c:v>20.100000000000001</c:v>
                </c:pt>
                <c:pt idx="7">
                  <c:v>22.9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E2-43DD-BF6C-D46B342E56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</c:v>
                </c:pt>
              </c:strCache>
            </c:strRef>
          </c:tx>
          <c:spPr>
            <a:ln w="38100">
              <a:solidFill>
                <a:srgbClr val="A5D867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2014-2016</c:v>
                </c:pt>
                <c:pt idx="1">
                  <c:v>2015-2017</c:v>
                </c:pt>
                <c:pt idx="2">
                  <c:v>2016-2018</c:v>
                </c:pt>
                <c:pt idx="3">
                  <c:v>2017-2019</c:v>
                </c:pt>
                <c:pt idx="4">
                  <c:v>2018-2020</c:v>
                </c:pt>
                <c:pt idx="5">
                  <c:v>2019-2021</c:v>
                </c:pt>
                <c:pt idx="6">
                  <c:v>2020-2022</c:v>
                </c:pt>
                <c:pt idx="7">
                  <c:v>2021-2023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10</c:v>
                </c:pt>
                <c:pt idx="1">
                  <c:v>10.4</c:v>
                </c:pt>
                <c:pt idx="2">
                  <c:v>11</c:v>
                </c:pt>
                <c:pt idx="3">
                  <c:v>12.4</c:v>
                </c:pt>
                <c:pt idx="4">
                  <c:v>15.9</c:v>
                </c:pt>
                <c:pt idx="5">
                  <c:v>20.7</c:v>
                </c:pt>
                <c:pt idx="6">
                  <c:v>24.8</c:v>
                </c:pt>
                <c:pt idx="7">
                  <c:v>26.6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E2-43DD-BF6C-D46B342E56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</c:v>
                </c:pt>
              </c:strCache>
            </c:strRef>
          </c:tx>
          <c:spPr>
            <a:ln w="38100">
              <a:solidFill>
                <a:srgbClr val="5A85D7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2014-2016</c:v>
                </c:pt>
                <c:pt idx="1">
                  <c:v>2015-2017</c:v>
                </c:pt>
                <c:pt idx="2">
                  <c:v>2016-2018</c:v>
                </c:pt>
                <c:pt idx="3">
                  <c:v>2017-2019</c:v>
                </c:pt>
                <c:pt idx="4">
                  <c:v>2018-2020</c:v>
                </c:pt>
                <c:pt idx="5">
                  <c:v>2019-2021</c:v>
                </c:pt>
                <c:pt idx="6">
                  <c:v>2020-2022</c:v>
                </c:pt>
                <c:pt idx="7">
                  <c:v>2021-2023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14.3</c:v>
                </c:pt>
                <c:pt idx="1">
                  <c:v>16.5</c:v>
                </c:pt>
                <c:pt idx="2">
                  <c:v>17.899999999999999</c:v>
                </c:pt>
                <c:pt idx="3">
                  <c:v>18.600000000000001</c:v>
                </c:pt>
                <c:pt idx="4">
                  <c:v>20.8</c:v>
                </c:pt>
                <c:pt idx="5">
                  <c:v>24.6</c:v>
                </c:pt>
                <c:pt idx="6">
                  <c:v>28.3</c:v>
                </c:pt>
                <c:pt idx="7">
                  <c:v>29.7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4E2-43DD-BF6C-D46B342E5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4479360"/>
        <c:axId val="164481280"/>
      </c:lineChart>
      <c:catAx>
        <c:axId val="16447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/>
        </c:spPr>
        <c:crossAx val="164481280"/>
        <c:crosses val="autoZero"/>
        <c:auto val="1"/>
        <c:lblAlgn val="ctr"/>
        <c:lblOffset val="100"/>
        <c:noMultiLvlLbl val="0"/>
      </c:catAx>
      <c:valAx>
        <c:axId val="164481280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644793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200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8311509006579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BB14-4789-8ABD-4A1F25F33B5B}"/>
              </c:ext>
            </c:extLst>
          </c:dPt>
          <c:dPt>
            <c:idx val="1"/>
            <c:invertIfNegative val="0"/>
            <c:bubble3D val="0"/>
            <c:spPr>
              <a:solidFill>
                <a:srgbClr val="A5D867">
                  <a:lumMod val="75000"/>
                </a:srgbClr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BB14-4789-8ABD-4A1F25F33B5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B14-4789-8ABD-4A1F25F33B5B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B14-4789-8ABD-4A1F25F33B5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BB14-4789-8ABD-4A1F25F33B5B}"/>
              </c:ext>
            </c:extLst>
          </c:dPt>
          <c:dLbls>
            <c:dLbl>
              <c:idx val="2"/>
              <c:numFmt formatCode="0.0&quot;%&quot;" sourceLinked="0"/>
              <c:spPr>
                <a:noFill/>
                <a:ln w="28575">
                  <a:solidFill>
                    <a:srgbClr val="A5D867">
                      <a:lumMod val="75000"/>
                    </a:srgbClr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B14-4789-8ABD-4A1F25F33B5B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Monterey County</c:v>
                </c:pt>
                <c:pt idx="1">
                  <c:v>CA</c:v>
                </c:pt>
                <c:pt idx="2">
                  <c:v>US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18.600000000000001</c:v>
                </c:pt>
                <c:pt idx="1">
                  <c:v>15.4</c:v>
                </c:pt>
                <c:pt idx="2">
                  <c:v>34.299999999999997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14-4789-8ABD-4A1F25F33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479731700204152E-3"/>
          <c:y val="0"/>
          <c:w val="0.98644988820841839"/>
          <c:h val="0.85023010893113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023C-4041-BB04-67D232472FE9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023C-4041-BB04-67D232472FE9}"/>
              </c:ext>
            </c:extLst>
          </c:dPt>
          <c:dPt>
            <c:idx val="2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023C-4041-BB04-67D232472FE9}"/>
              </c:ext>
            </c:extLst>
          </c:dPt>
          <c:dPt>
            <c:idx val="3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023C-4041-BB04-67D232472FE9}"/>
              </c:ext>
            </c:extLst>
          </c:dPt>
          <c:dPt>
            <c:idx val="4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023C-4041-BB04-67D232472FE9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023C-4041-BB04-67D232472FE9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023C-4041-BB04-67D232472FE9}"/>
              </c:ext>
            </c:extLst>
          </c:dPt>
          <c:dPt>
            <c:idx val="7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023C-4041-BB04-67D232472FE9}"/>
              </c:ext>
            </c:extLst>
          </c:dPt>
          <c:dPt>
            <c:idx val="8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023C-4041-BB04-67D232472FE9}"/>
              </c:ext>
            </c:extLst>
          </c:dPt>
          <c:dPt>
            <c:idx val="9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3-023C-4041-BB04-67D232472FE9}"/>
              </c:ext>
            </c:extLst>
          </c:dPt>
          <c:dPt>
            <c:idx val="10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023C-4041-BB04-67D232472FE9}"/>
              </c:ext>
            </c:extLst>
          </c:dPt>
          <c:dPt>
            <c:idx val="11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7-023C-4041-BB04-67D232472FE9}"/>
              </c:ext>
            </c:extLst>
          </c:dPt>
          <c:dPt>
            <c:idx val="12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9-023C-4041-BB04-67D232472FE9}"/>
              </c:ext>
            </c:extLst>
          </c:dPt>
          <c:dPt>
            <c:idx val="13"/>
            <c:invertIfNegative val="0"/>
            <c:bubble3D val="0"/>
            <c:spPr>
              <a:solidFill>
                <a:srgbClr val="BE1C3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B-023C-4041-BB04-67D232472FE9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23C-4041-BB04-67D232472FE9}"/>
                </c:ext>
              </c:extLst>
            </c:dLbl>
            <c:dLbl>
              <c:idx val="3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23C-4041-BB04-67D232472FE9}"/>
                </c:ext>
              </c:extLst>
            </c:dLbl>
            <c:dLbl>
              <c:idx val="5"/>
              <c:numFmt formatCode="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highlight>
                        <a:srgbClr val="FFFF00"/>
                      </a:highlight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23C-4041-BB04-67D232472FE9}"/>
                </c:ext>
              </c:extLst>
            </c:dLbl>
            <c:dLbl>
              <c:idx val="8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023C-4041-BB04-67D232472FE9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Women</c:v>
                </c:pt>
                <c:pt idx="1">
                  <c:v>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Very Low Income</c:v>
                </c:pt>
                <c:pt idx="6">
                  <c:v>Low 
Income</c:v>
                </c:pt>
                <c:pt idx="7">
                  <c:v>Mid/High Income</c:v>
                </c:pt>
                <c:pt idx="8">
                  <c:v>Hispanic</c:v>
                </c:pt>
                <c:pt idx="9">
                  <c:v>White</c:v>
                </c:pt>
                <c:pt idx="10">
                  <c:v>Asian</c:v>
                </c:pt>
                <c:pt idx="11">
                  <c:v>Black</c:v>
                </c:pt>
                <c:pt idx="12">
                  <c:v>LGBTQ+</c:v>
                </c:pt>
                <c:pt idx="13">
                  <c:v>Monterey
County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19.2</c:v>
                </c:pt>
                <c:pt idx="1">
                  <c:v>18.2</c:v>
                </c:pt>
                <c:pt idx="2">
                  <c:v>19.100000000000001</c:v>
                </c:pt>
                <c:pt idx="3">
                  <c:v>19.399999999999999</c:v>
                </c:pt>
                <c:pt idx="4">
                  <c:v>16.100000000000001</c:v>
                </c:pt>
                <c:pt idx="5">
                  <c:v>41.2</c:v>
                </c:pt>
                <c:pt idx="6">
                  <c:v>18.7</c:v>
                </c:pt>
                <c:pt idx="7">
                  <c:v>13.9</c:v>
                </c:pt>
                <c:pt idx="8">
                  <c:v>21.9</c:v>
                </c:pt>
                <c:pt idx="9">
                  <c:v>12.3</c:v>
                </c:pt>
                <c:pt idx="10">
                  <c:v>18</c:v>
                </c:pt>
                <c:pt idx="11">
                  <c:v>20.399999999999999</c:v>
                </c:pt>
                <c:pt idx="12">
                  <c:v>22</c:v>
                </c:pt>
                <c:pt idx="13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023C-4041-BB04-67D232472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7121792"/>
        <c:axId val="227120256"/>
      </c:barChart>
      <c:valAx>
        <c:axId val="227120256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227121792"/>
        <c:crosses val="autoZero"/>
        <c:crossBetween val="between"/>
        <c:majorUnit val="20"/>
      </c:valAx>
      <c:catAx>
        <c:axId val="22712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100"/>
            </a:pPr>
            <a:endParaRPr lang="en-US"/>
          </a:p>
        </c:txPr>
        <c:crossAx val="227120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83115090065796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257B-46F6-B288-00B1AFBD5F6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57B-46F6-B288-00B1AFBD5F6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57B-46F6-B288-00B1AFBD5F6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57B-46F6-B288-00B1AFBD5F6F}"/>
              </c:ext>
            </c:extLst>
          </c:dPt>
          <c:dLbls>
            <c:dLbl>
              <c:idx val="1"/>
              <c:numFmt formatCode="0.0&quot;%&quot;" sourceLinked="0"/>
              <c:spPr>
                <a:noFill/>
                <a:ln w="28575">
                  <a:solidFill>
                    <a:srgbClr val="A5D867">
                      <a:lumMod val="75000"/>
                    </a:srgbClr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57B-46F6-B288-00B1AFBD5F6F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Monterey County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4.5</c:v>
                </c:pt>
                <c:pt idx="1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57B-46F6-B288-00B1AFBD5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550111791581608E-2"/>
          <c:y val="3.7541054986412799E-3"/>
          <c:w val="0.98644988820841839"/>
          <c:h val="0.85023010893113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A2E3-4456-846A-BFB3FBE70006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A2E3-4456-846A-BFB3FBE70006}"/>
              </c:ext>
            </c:extLst>
          </c:dPt>
          <c:dPt>
            <c:idx val="2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A2E3-4456-846A-BFB3FBE70006}"/>
              </c:ext>
            </c:extLst>
          </c:dPt>
          <c:dPt>
            <c:idx val="3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A2E3-4456-846A-BFB3FBE70006}"/>
              </c:ext>
            </c:extLst>
          </c:dPt>
          <c:dPt>
            <c:idx val="4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A2E3-4456-846A-BFB3FBE70006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A2E3-4456-846A-BFB3FBE70006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A2E3-4456-846A-BFB3FBE70006}"/>
              </c:ext>
            </c:extLst>
          </c:dPt>
          <c:dPt>
            <c:idx val="7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A2E3-4456-846A-BFB3FBE70006}"/>
              </c:ext>
            </c:extLst>
          </c:dPt>
          <c:dPt>
            <c:idx val="8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A2E3-4456-846A-BFB3FBE70006}"/>
              </c:ext>
            </c:extLst>
          </c:dPt>
          <c:dPt>
            <c:idx val="9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3-A2E3-4456-846A-BFB3FBE70006}"/>
              </c:ext>
            </c:extLst>
          </c:dPt>
          <c:dPt>
            <c:idx val="10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A2E3-4456-846A-BFB3FBE70006}"/>
              </c:ext>
            </c:extLst>
          </c:dPt>
          <c:dPt>
            <c:idx val="11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7-A2E3-4456-846A-BFB3FBE70006}"/>
              </c:ext>
            </c:extLst>
          </c:dPt>
          <c:dPt>
            <c:idx val="12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9-A2E3-4456-846A-BFB3FBE70006}"/>
              </c:ext>
            </c:extLst>
          </c:dPt>
          <c:dPt>
            <c:idx val="13"/>
            <c:invertIfNegative val="0"/>
            <c:bubble3D val="0"/>
            <c:spPr>
              <a:solidFill>
                <a:srgbClr val="BE1C3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B-A2E3-4456-846A-BFB3FBE70006}"/>
              </c:ext>
            </c:extLst>
          </c:dPt>
          <c:dPt>
            <c:idx val="14"/>
            <c:invertIfNegative val="0"/>
            <c:bubble3D val="0"/>
            <c:spPr>
              <a:solidFill>
                <a:srgbClr val="5A85D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0-F186-4599-9ECF-6728592EBA35}"/>
              </c:ext>
            </c:extLst>
          </c:dPt>
          <c:dLbls>
            <c:dLbl>
              <c:idx val="0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2E3-4456-846A-BFB3FBE70006}"/>
                </c:ext>
              </c:extLst>
            </c:dLbl>
            <c:dLbl>
              <c:idx val="7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2E3-4456-846A-BFB3FBE70006}"/>
                </c:ext>
              </c:extLst>
            </c:dLbl>
            <c:dLbl>
              <c:idx val="9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A2E3-4456-846A-BFB3FBE70006}"/>
                </c:ext>
              </c:extLst>
            </c:dLbl>
            <c:dLbl>
              <c:idx val="12"/>
              <c:numFmt formatCode="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highlight>
                        <a:srgbClr val="FFFF00"/>
                      </a:highlight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A2E3-4456-846A-BFB3FBE70006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Women</c:v>
                </c:pt>
                <c:pt idx="1">
                  <c:v>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Very Low Income</c:v>
                </c:pt>
                <c:pt idx="6">
                  <c:v>Low 
Income</c:v>
                </c:pt>
                <c:pt idx="7">
                  <c:v>Mid/High Income</c:v>
                </c:pt>
                <c:pt idx="8">
                  <c:v>Hispanic</c:v>
                </c:pt>
                <c:pt idx="9">
                  <c:v>White</c:v>
                </c:pt>
                <c:pt idx="10">
                  <c:v>Asian</c:v>
                </c:pt>
                <c:pt idx="11">
                  <c:v>Black</c:v>
                </c:pt>
                <c:pt idx="12">
                  <c:v>LGBTQ+</c:v>
                </c:pt>
                <c:pt idx="13">
                  <c:v>Monterey
County</c:v>
                </c:pt>
                <c:pt idx="14">
                  <c:v>US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45.7</c:v>
                </c:pt>
                <c:pt idx="1">
                  <c:v>37.4</c:v>
                </c:pt>
                <c:pt idx="2">
                  <c:v>41.2</c:v>
                </c:pt>
                <c:pt idx="3">
                  <c:v>43.4</c:v>
                </c:pt>
                <c:pt idx="4">
                  <c:v>39.6</c:v>
                </c:pt>
                <c:pt idx="5">
                  <c:v>37.700000000000003</c:v>
                </c:pt>
                <c:pt idx="6">
                  <c:v>40.299999999999997</c:v>
                </c:pt>
                <c:pt idx="7">
                  <c:v>44.7</c:v>
                </c:pt>
                <c:pt idx="8">
                  <c:v>39.799999999999997</c:v>
                </c:pt>
                <c:pt idx="9">
                  <c:v>48.4</c:v>
                </c:pt>
                <c:pt idx="10">
                  <c:v>33.299999999999997</c:v>
                </c:pt>
                <c:pt idx="11">
                  <c:v>39.6</c:v>
                </c:pt>
                <c:pt idx="12">
                  <c:v>64.8</c:v>
                </c:pt>
                <c:pt idx="13">
                  <c:v>41.8</c:v>
                </c:pt>
                <c:pt idx="14">
                  <c:v>45.4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A2E3-4456-846A-BFB3FBE70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7121792"/>
        <c:axId val="227120256"/>
      </c:barChart>
      <c:valAx>
        <c:axId val="227120256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227121792"/>
        <c:crosses val="autoZero"/>
        <c:crossBetween val="between"/>
        <c:majorUnit val="20"/>
      </c:valAx>
      <c:catAx>
        <c:axId val="22712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100"/>
            </a:pPr>
            <a:endParaRPr lang="en-US"/>
          </a:p>
        </c:txPr>
        <c:crossAx val="227120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7424397944921626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numFmt formatCode="0.0&quot;%&quot;" sourceLinked="0"/>
            <c:spPr>
              <a:noFill/>
              <a:ln w="28575">
                <a:solidFill>
                  <a:srgbClr val="BE1C37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7.3</c:v>
                </c:pt>
                <c:pt idx="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3D-49B5-9B47-04782A6552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7424397944921626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numFmt formatCode="0.0&quot;%&quot;" sourceLinked="0"/>
            <c:spPr>
              <a:noFill/>
              <a:ln w="28575">
                <a:solidFill>
                  <a:srgbClr val="BE1C37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6.3</c:v>
                </c:pt>
                <c:pt idx="1">
                  <c:v>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31-4712-8185-DEE849E9FA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550111791581608E-2"/>
          <c:y val="3.7541054986412799E-3"/>
          <c:w val="0.98644988820841839"/>
          <c:h val="0.85023010893113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53E2-4059-8DDD-AB1868D269EE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53E2-4059-8DDD-AB1868D269EE}"/>
              </c:ext>
            </c:extLst>
          </c:dPt>
          <c:dPt>
            <c:idx val="2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53E2-4059-8DDD-AB1868D269EE}"/>
              </c:ext>
            </c:extLst>
          </c:dPt>
          <c:dPt>
            <c:idx val="3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53E2-4059-8DDD-AB1868D269EE}"/>
              </c:ext>
            </c:extLst>
          </c:dPt>
          <c:dPt>
            <c:idx val="4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53E2-4059-8DDD-AB1868D269EE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53E2-4059-8DDD-AB1868D269EE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53E2-4059-8DDD-AB1868D269EE}"/>
              </c:ext>
            </c:extLst>
          </c:dPt>
          <c:dPt>
            <c:idx val="7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53E2-4059-8DDD-AB1868D269EE}"/>
              </c:ext>
            </c:extLst>
          </c:dPt>
          <c:dPt>
            <c:idx val="8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53E2-4059-8DDD-AB1868D269EE}"/>
              </c:ext>
            </c:extLst>
          </c:dPt>
          <c:dPt>
            <c:idx val="9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3-53E2-4059-8DDD-AB1868D269EE}"/>
              </c:ext>
            </c:extLst>
          </c:dPt>
          <c:dPt>
            <c:idx val="10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53E2-4059-8DDD-AB1868D269EE}"/>
              </c:ext>
            </c:extLst>
          </c:dPt>
          <c:dPt>
            <c:idx val="11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7-53E2-4059-8DDD-AB1868D269EE}"/>
              </c:ext>
            </c:extLst>
          </c:dPt>
          <c:dPt>
            <c:idx val="12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9-53E2-4059-8DDD-AB1868D269EE}"/>
              </c:ext>
            </c:extLst>
          </c:dPt>
          <c:dPt>
            <c:idx val="13"/>
            <c:invertIfNegative val="0"/>
            <c:bubble3D val="0"/>
            <c:spPr>
              <a:solidFill>
                <a:srgbClr val="BE1C3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B-53E2-4059-8DDD-AB1868D269EE}"/>
              </c:ext>
            </c:extLst>
          </c:dPt>
          <c:dPt>
            <c:idx val="14"/>
            <c:invertIfNegative val="0"/>
            <c:bubble3D val="0"/>
            <c:spPr>
              <a:solidFill>
                <a:srgbClr val="5A85D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C-60F6-4AA0-B43F-360543343881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3E2-4059-8DDD-AB1868D269EE}"/>
                </c:ext>
              </c:extLst>
            </c:dLbl>
            <c:dLbl>
              <c:idx val="2"/>
              <c:numFmt formatCode="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highlight>
                        <a:srgbClr val="FFFF00"/>
                      </a:highlight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3E2-4059-8DDD-AB1868D269EE}"/>
                </c:ext>
              </c:extLst>
            </c:dLbl>
            <c:dLbl>
              <c:idx val="5"/>
              <c:numFmt formatCode="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highlight>
                        <a:srgbClr val="FFFF00"/>
                      </a:highlight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3E2-4059-8DDD-AB1868D269EE}"/>
                </c:ext>
              </c:extLst>
            </c:dLbl>
            <c:dLbl>
              <c:idx val="6"/>
              <c:numFmt formatCode="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highlight>
                        <a:srgbClr val="FFFF00"/>
                      </a:highlight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3E2-4059-8DDD-AB1868D269EE}"/>
                </c:ext>
              </c:extLst>
            </c:dLbl>
            <c:dLbl>
              <c:idx val="11"/>
              <c:numFmt formatCode="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highlight>
                        <a:srgbClr val="FFFF00"/>
                      </a:highlight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53E2-4059-8DDD-AB1868D269EE}"/>
                </c:ext>
              </c:extLst>
            </c:dLbl>
            <c:dLbl>
              <c:idx val="12"/>
              <c:numFmt formatCode="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highlight>
                        <a:srgbClr val="FFFF00"/>
                      </a:highlight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53E2-4059-8DDD-AB1868D269EE}"/>
                </c:ext>
              </c:extLst>
            </c:dLbl>
            <c:dLbl>
              <c:idx val="14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60F6-4AA0-B43F-360543343881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Women</c:v>
                </c:pt>
                <c:pt idx="1">
                  <c:v>Men</c:v>
                </c:pt>
                <c:pt idx="2">
                  <c:v>18 to 39</c:v>
                </c:pt>
                <c:pt idx="3">
                  <c:v>40 to 64</c:v>
                </c:pt>
                <c:pt idx="4">
                  <c:v>65+</c:v>
                </c:pt>
                <c:pt idx="5">
                  <c:v>Very Low Income</c:v>
                </c:pt>
                <c:pt idx="6">
                  <c:v>Low 
Income</c:v>
                </c:pt>
                <c:pt idx="7">
                  <c:v>Mid/High Income</c:v>
                </c:pt>
                <c:pt idx="8">
                  <c:v>Hispanic</c:v>
                </c:pt>
                <c:pt idx="9">
                  <c:v>White</c:v>
                </c:pt>
                <c:pt idx="10">
                  <c:v>Asian</c:v>
                </c:pt>
                <c:pt idx="11">
                  <c:v>Black</c:v>
                </c:pt>
                <c:pt idx="12">
                  <c:v>LGBTQ+</c:v>
                </c:pt>
                <c:pt idx="13">
                  <c:v>Monterey
County</c:v>
                </c:pt>
                <c:pt idx="14">
                  <c:v>US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7.3</c:v>
                </c:pt>
                <c:pt idx="1">
                  <c:v>8.3000000000000007</c:v>
                </c:pt>
                <c:pt idx="2">
                  <c:v>12.3</c:v>
                </c:pt>
                <c:pt idx="3">
                  <c:v>5.0999999999999996</c:v>
                </c:pt>
                <c:pt idx="4">
                  <c:v>1.9</c:v>
                </c:pt>
                <c:pt idx="5">
                  <c:v>12.4</c:v>
                </c:pt>
                <c:pt idx="6">
                  <c:v>11.6</c:v>
                </c:pt>
                <c:pt idx="7">
                  <c:v>5.5</c:v>
                </c:pt>
                <c:pt idx="8">
                  <c:v>9</c:v>
                </c:pt>
                <c:pt idx="9">
                  <c:v>5.9</c:v>
                </c:pt>
                <c:pt idx="10">
                  <c:v>5</c:v>
                </c:pt>
                <c:pt idx="11">
                  <c:v>15.7</c:v>
                </c:pt>
                <c:pt idx="12">
                  <c:v>12.9</c:v>
                </c:pt>
                <c:pt idx="13">
                  <c:v>7.7</c:v>
                </c:pt>
                <c:pt idx="14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53E2-4059-8DDD-AB1868D26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7121792"/>
        <c:axId val="227120256"/>
      </c:barChart>
      <c:valAx>
        <c:axId val="227120256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227121792"/>
        <c:crosses val="autoZero"/>
        <c:crossBetween val="between"/>
        <c:majorUnit val="20"/>
      </c:valAx>
      <c:catAx>
        <c:axId val="22712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100"/>
            </a:pPr>
            <a:endParaRPr lang="en-US"/>
          </a:p>
        </c:txPr>
        <c:crossAx val="227120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550111791581608E-2"/>
          <c:y val="3.7541054986412799E-3"/>
          <c:w val="0.98644988820841839"/>
          <c:h val="0.850230108931135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D9E8EC"/>
            </a:solidFill>
            <a:ln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151-46AE-9CCA-B467E4EA5C67}"/>
              </c:ext>
            </c:extLst>
          </c:dPt>
          <c:dPt>
            <c:idx val="1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151-46AE-9CCA-B467E4EA5C67}"/>
              </c:ext>
            </c:extLst>
          </c:dPt>
          <c:dPt>
            <c:idx val="2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8151-46AE-9CCA-B467E4EA5C67}"/>
              </c:ext>
            </c:extLst>
          </c:dPt>
          <c:dPt>
            <c:idx val="3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8151-46AE-9CCA-B467E4EA5C67}"/>
              </c:ext>
            </c:extLst>
          </c:dPt>
          <c:dPt>
            <c:idx val="4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8151-46AE-9CCA-B467E4EA5C67}"/>
              </c:ext>
            </c:extLst>
          </c:dPt>
          <c:dPt>
            <c:idx val="5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B-8151-46AE-9CCA-B467E4EA5C67}"/>
              </c:ext>
            </c:extLst>
          </c:dPt>
          <c:dPt>
            <c:idx val="6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D-8151-46AE-9CCA-B467E4EA5C67}"/>
              </c:ext>
            </c:extLst>
          </c:dPt>
          <c:dPt>
            <c:idx val="7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F-8151-46AE-9CCA-B467E4EA5C67}"/>
              </c:ext>
            </c:extLst>
          </c:dPt>
          <c:dPt>
            <c:idx val="8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1-8151-46AE-9CCA-B467E4EA5C67}"/>
              </c:ext>
            </c:extLst>
          </c:dPt>
          <c:dPt>
            <c:idx val="9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3-8151-46AE-9CCA-B467E4EA5C67}"/>
              </c:ext>
            </c:extLst>
          </c:dPt>
          <c:dPt>
            <c:idx val="10"/>
            <c:invertIfNegative val="0"/>
            <c:bubble3D val="0"/>
            <c:spPr>
              <a:solidFill>
                <a:srgbClr val="D9E8EC">
                  <a:lumMod val="75000"/>
                </a:srgbClr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5-8151-46AE-9CCA-B467E4EA5C67}"/>
              </c:ext>
            </c:extLst>
          </c:dPt>
          <c:dPt>
            <c:idx val="11"/>
            <c:invertIfNegative val="0"/>
            <c:bubble3D val="0"/>
            <c:spPr>
              <a:solidFill>
                <a:srgbClr val="93509E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7-8151-46AE-9CCA-B467E4EA5C67}"/>
              </c:ext>
            </c:extLst>
          </c:dPt>
          <c:dPt>
            <c:idx val="12"/>
            <c:invertIfNegative val="0"/>
            <c:bubble3D val="0"/>
            <c:spPr>
              <a:solidFill>
                <a:srgbClr val="BE1C37"/>
              </a:solidFill>
              <a:ln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19-8151-46AE-9CCA-B467E4EA5C67}"/>
              </c:ext>
            </c:extLst>
          </c:dPt>
          <c:dPt>
            <c:idx val="13"/>
            <c:invertIfNegative val="0"/>
            <c:bubble3D val="0"/>
            <c:spPr>
              <a:solidFill>
                <a:srgbClr val="5A85D7"/>
              </a:solidFill>
              <a:ln cap="rnd">
                <a:solidFill>
                  <a:srgbClr val="5A85D7"/>
                </a:solidFill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0-CE01-4DA1-ADCF-46E9D2997FB3}"/>
              </c:ext>
            </c:extLst>
          </c:dPt>
          <c:dLbls>
            <c:dLbl>
              <c:idx val="0"/>
              <c:numFmt formatCode="0.0&quot;%&quot;" sourceLinked="0"/>
              <c:spPr>
                <a:noFill/>
                <a:ln w="28575">
                  <a:noFill/>
                </a:ln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151-46AE-9CCA-B467E4EA5C67}"/>
                </c:ext>
              </c:extLst>
            </c:dLbl>
            <c:dLbl>
              <c:idx val="1"/>
              <c:numFmt formatCode="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highlight>
                        <a:srgbClr val="FFFF00"/>
                      </a:highlight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151-46AE-9CCA-B467E4EA5C67}"/>
                </c:ext>
              </c:extLst>
            </c:dLbl>
            <c:dLbl>
              <c:idx val="2"/>
              <c:numFmt formatCode="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highlight>
                        <a:srgbClr val="FFFF00"/>
                      </a:highlight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151-46AE-9CCA-B467E4EA5C67}"/>
                </c:ext>
              </c:extLst>
            </c:dLbl>
            <c:dLbl>
              <c:idx val="5"/>
              <c:numFmt formatCode="0.0&quot;%&quot;" sourceLinked="0"/>
              <c:spPr>
                <a:noFill/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>
                      <a:highlight>
                        <a:srgbClr val="FFFF00"/>
                      </a:highlight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151-46AE-9CCA-B467E4EA5C67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Women</c:v>
                </c:pt>
                <c:pt idx="1">
                  <c:v>Men</c:v>
                </c:pt>
                <c:pt idx="2">
                  <c:v>18 to 39</c:v>
                </c:pt>
                <c:pt idx="3">
                  <c:v>40 to 64</c:v>
                </c:pt>
                <c:pt idx="4">
                  <c:v>Very Low Income</c:v>
                </c:pt>
                <c:pt idx="5">
                  <c:v>Low 
Income</c:v>
                </c:pt>
                <c:pt idx="6">
                  <c:v>Mid/High Income</c:v>
                </c:pt>
                <c:pt idx="7">
                  <c:v>Hispanic</c:v>
                </c:pt>
                <c:pt idx="8">
                  <c:v>White</c:v>
                </c:pt>
                <c:pt idx="9">
                  <c:v>Asian</c:v>
                </c:pt>
                <c:pt idx="10">
                  <c:v>Black</c:v>
                </c:pt>
                <c:pt idx="11">
                  <c:v>LGBTQ+</c:v>
                </c:pt>
                <c:pt idx="12">
                  <c:v>Monterey
County</c:v>
                </c:pt>
                <c:pt idx="13">
                  <c:v>US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3.5</c:v>
                </c:pt>
                <c:pt idx="1">
                  <c:v>11.7</c:v>
                </c:pt>
                <c:pt idx="2">
                  <c:v>9.9</c:v>
                </c:pt>
                <c:pt idx="3">
                  <c:v>4.9000000000000004</c:v>
                </c:pt>
                <c:pt idx="4">
                  <c:v>5.3</c:v>
                </c:pt>
                <c:pt idx="5">
                  <c:v>13.5</c:v>
                </c:pt>
                <c:pt idx="6">
                  <c:v>3.3</c:v>
                </c:pt>
                <c:pt idx="7">
                  <c:v>7.8</c:v>
                </c:pt>
                <c:pt idx="8">
                  <c:v>6.9</c:v>
                </c:pt>
                <c:pt idx="9">
                  <c:v>4.9000000000000004</c:v>
                </c:pt>
                <c:pt idx="10">
                  <c:v>2.7</c:v>
                </c:pt>
                <c:pt idx="11">
                  <c:v>3.3</c:v>
                </c:pt>
                <c:pt idx="12">
                  <c:v>7.5</c:v>
                </c:pt>
                <c:pt idx="13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8151-46AE-9CCA-B467E4EA5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27121792"/>
        <c:axId val="227120256"/>
      </c:barChart>
      <c:valAx>
        <c:axId val="227120256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227121792"/>
        <c:crosses val="autoZero"/>
        <c:crossBetween val="between"/>
        <c:majorUnit val="20"/>
      </c:valAx>
      <c:catAx>
        <c:axId val="227121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100"/>
            </a:pPr>
            <a:endParaRPr lang="en-US"/>
          </a:p>
        </c:txPr>
        <c:crossAx val="2271202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843588995819964E-4"/>
          <c:y val="3.5474818967869289E-3"/>
          <c:w val="0.99943156411004175"/>
          <c:h val="0.83253556128163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Monterey County</c:v>
                </c:pt>
              </c:strCache>
            </c:strRef>
          </c:tx>
          <c:spPr>
            <a:solidFill>
              <a:srgbClr val="BE1C37"/>
            </a:solidFill>
            <a:ln w="28575" cap="rnd">
              <a:solidFill>
                <a:srgbClr val="FFFFFF"/>
              </a:solidFill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Getting a
Dr Appointment</c:v>
                </c:pt>
                <c:pt idx="1">
                  <c:v>Finding
a Doctor</c:v>
                </c:pt>
                <c:pt idx="2">
                  <c:v>Inconvenient
Office Hours</c:v>
                </c:pt>
                <c:pt idx="3">
                  <c:v>Cost
(Doctor Visit)</c:v>
                </c:pt>
                <c:pt idx="4">
                  <c:v>Cost
(Prescriptions)</c:v>
                </c:pt>
                <c:pt idx="5">
                  <c:v>Lack of
Transportation</c:v>
                </c:pt>
                <c:pt idx="6">
                  <c:v>Language/
Culture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52.6</c:v>
                </c:pt>
                <c:pt idx="1">
                  <c:v>33.799999999999997</c:v>
                </c:pt>
                <c:pt idx="2">
                  <c:v>24.5</c:v>
                </c:pt>
                <c:pt idx="3">
                  <c:v>23</c:v>
                </c:pt>
                <c:pt idx="4">
                  <c:v>18.399999999999999</c:v>
                </c:pt>
                <c:pt idx="5">
                  <c:v>14.8</c:v>
                </c:pt>
                <c:pt idx="6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9-4982-8DF7-DE0B5C9C95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rgbClr val="5A85D7"/>
            </a:solidFill>
            <a:ln w="28575">
              <a:solidFill>
                <a:srgbClr val="FFFFFF"/>
              </a:solidFill>
            </a:ln>
          </c:spPr>
          <c:invertIfNegative val="0"/>
          <c:dLbls>
            <c:dLbl>
              <c:idx val="0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 sz="11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A7A-43F7-9DE8-0AAB2DDFDA2C}"/>
                </c:ext>
              </c:extLst>
            </c:dLbl>
            <c:dLbl>
              <c:idx val="1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 sz="11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A7A-43F7-9DE8-0AAB2DDFDA2C}"/>
                </c:ext>
              </c:extLst>
            </c:dLbl>
            <c:dLbl>
              <c:idx val="5"/>
              <c:numFmt formatCode="0.0&quot;%&quot;" sourceLinked="0"/>
              <c:spPr>
                <a:noFill/>
                <a:ln w="28575">
                  <a:solidFill>
                    <a:srgbClr val="A5D867">
                      <a:lumMod val="75000"/>
                    </a:srgbClr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 sz="11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A7A-43F7-9DE8-0AAB2DDFDA2C}"/>
                </c:ext>
              </c:extLst>
            </c:dLbl>
            <c:dLbl>
              <c:idx val="6"/>
              <c:numFmt formatCode="0.0&quot;%&quot;" sourceLinked="0"/>
              <c:spPr>
                <a:noFill/>
                <a:ln w="28575">
                  <a:solidFill>
                    <a:srgbClr val="A5D867">
                      <a:lumMod val="75000"/>
                    </a:srgbClr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 sz="1100" b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7CE-4894-A7D4-B12A569C33F0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1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Getting a
Dr Appointment</c:v>
                </c:pt>
                <c:pt idx="1">
                  <c:v>Finding
a Doctor</c:v>
                </c:pt>
                <c:pt idx="2">
                  <c:v>Inconvenient
Office Hours</c:v>
                </c:pt>
                <c:pt idx="3">
                  <c:v>Cost
(Doctor Visit)</c:v>
                </c:pt>
                <c:pt idx="4">
                  <c:v>Cost
(Prescriptions)</c:v>
                </c:pt>
                <c:pt idx="5">
                  <c:v>Lack of
Transportation</c:v>
                </c:pt>
                <c:pt idx="6">
                  <c:v>Language/
Culture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33.4</c:v>
                </c:pt>
                <c:pt idx="1">
                  <c:v>22</c:v>
                </c:pt>
                <c:pt idx="2">
                  <c:v>22.9</c:v>
                </c:pt>
                <c:pt idx="3">
                  <c:v>21.6</c:v>
                </c:pt>
                <c:pt idx="4">
                  <c:v>20.2</c:v>
                </c:pt>
                <c:pt idx="5">
                  <c:v>18.3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E9-4982-8DF7-DE0B5C9C9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78023296"/>
        <c:axId val="78021760"/>
      </c:barChart>
      <c:valAx>
        <c:axId val="78021760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78023296"/>
        <c:crosses val="autoZero"/>
        <c:crossBetween val="between"/>
        <c:majorUnit val="20"/>
      </c:valAx>
      <c:catAx>
        <c:axId val="7802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 b="1"/>
            </a:pPr>
            <a:endParaRPr lang="en-US"/>
          </a:p>
        </c:txPr>
        <c:crossAx val="780217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legend>
      <c:legendPos val="t"/>
      <c:legendEntry>
        <c:idx val="0"/>
        <c:txPr>
          <a:bodyPr/>
          <a:lstStyle/>
          <a:p>
            <a:pPr>
              <a:defRPr sz="1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0599008457276169"/>
          <c:y val="2.252463299184768E-2"/>
          <c:w val="0.28555069505200736"/>
          <c:h val="8.065178365829008E-2"/>
        </c:manualLayout>
      </c:layout>
      <c:overlay val="0"/>
      <c:txPr>
        <a:bodyPr/>
        <a:lstStyle/>
        <a:p>
          <a:pPr>
            <a:defRPr sz="1400" b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800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5506019427348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5A85D7"/>
            </a:solidFill>
            <a:ln w="28575" cap="rnd">
              <a:noFill/>
              <a:round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F30E-4DC8-87B5-4228D5514F34}"/>
              </c:ext>
            </c:extLst>
          </c:dPt>
          <c:dPt>
            <c:idx val="1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F30E-4DC8-87B5-4228D5514F34}"/>
              </c:ext>
            </c:extLst>
          </c:dPt>
          <c:dPt>
            <c:idx val="2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F30E-4DC8-87B5-4228D5514F34}"/>
              </c:ext>
            </c:extLst>
          </c:dPt>
          <c:dPt>
            <c:idx val="3"/>
            <c:invertIfNegative val="0"/>
            <c:bubble3D val="0"/>
            <c:spPr>
              <a:solidFill>
                <a:srgbClr val="ECC182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F30E-4DC8-87B5-4228D5514F34}"/>
              </c:ext>
            </c:extLst>
          </c:dPt>
          <c:dPt>
            <c:idx val="4"/>
            <c:invertIfNegative val="0"/>
            <c:bubble3D val="0"/>
            <c:spPr>
              <a:solidFill>
                <a:srgbClr val="BE1C37"/>
              </a:solidFill>
              <a:ln w="28575" cap="rnd">
                <a:noFill/>
                <a:round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9-F30E-4DC8-87B5-4228D5514F3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F30E-4DC8-87B5-4228D5514F34}"/>
              </c:ext>
            </c:extLst>
          </c:dPt>
          <c:dLbls>
            <c:dLbl>
              <c:idx val="1"/>
              <c:numFmt formatCode="0.0&quot;%&quot;" sourceLinked="0"/>
              <c:spPr>
                <a:solidFill>
                  <a:srgbClr val="FFFF00"/>
                </a:solidFill>
                <a:ln w="28575"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30E-4DC8-87B5-4228D5514F34}"/>
                </c:ext>
              </c:extLst>
            </c:dLbl>
            <c:dLbl>
              <c:idx val="5"/>
              <c:numFmt formatCode="0.0&quot;%&quot;" sourceLinked="0"/>
              <c:spPr>
                <a:noFill/>
                <a:ln w="28575">
                  <a:solidFill>
                    <a:srgbClr val="BE1C37"/>
                  </a:solidFill>
                </a:ln>
                <a:effectLst/>
              </c:spPr>
              <c:txPr>
                <a:bodyPr rot="0" vert="horz"/>
                <a:lstStyle/>
                <a:p>
                  <a:pPr algn="ctr"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30E-4DC8-87B5-4228D5514F34}"/>
                </c:ext>
              </c:extLst>
            </c:dLbl>
            <c:numFmt formatCode="0.0&quot;%&quot;" sourceLinked="0"/>
            <c:spPr>
              <a:noFill/>
              <a:ln w="28575"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South
County</c:v>
                </c:pt>
                <c:pt idx="1">
                  <c:v>Monterey
Peninsula</c:v>
                </c:pt>
                <c:pt idx="2">
                  <c:v>Salinas</c:v>
                </c:pt>
                <c:pt idx="3">
                  <c:v>North
County</c:v>
                </c:pt>
                <c:pt idx="4">
                  <c:v>Monterey
County</c:v>
                </c:pt>
                <c:pt idx="5">
                  <c:v>US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63.6</c:v>
                </c:pt>
                <c:pt idx="1">
                  <c:v>68.900000000000006</c:v>
                </c:pt>
                <c:pt idx="2">
                  <c:v>67.7</c:v>
                </c:pt>
                <c:pt idx="3">
                  <c:v>60.2</c:v>
                </c:pt>
                <c:pt idx="4">
                  <c:v>65.8</c:v>
                </c:pt>
                <c:pt idx="5">
                  <c:v>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30E-4DC8-87B5-4228D5514F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4042880"/>
        <c:axId val="104041088"/>
      </c:barChart>
      <c:valAx>
        <c:axId val="104041088"/>
        <c:scaling>
          <c:orientation val="minMax"/>
          <c:max val="100"/>
          <c:min val="0"/>
        </c:scaling>
        <c:delete val="1"/>
        <c:axPos val="l"/>
        <c:numFmt formatCode="0&quot;%&quot;" sourceLinked="0"/>
        <c:majorTickMark val="out"/>
        <c:minorTickMark val="none"/>
        <c:tickLblPos val="nextTo"/>
        <c:crossAx val="104042880"/>
        <c:crosses val="autoZero"/>
        <c:crossBetween val="between"/>
        <c:majorUnit val="20"/>
      </c:valAx>
      <c:catAx>
        <c:axId val="104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sz="1200"/>
            </a:pPr>
            <a:endParaRPr lang="en-US"/>
          </a:p>
        </c:txPr>
        <c:crossAx val="104041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 b="1">
          <a:latin typeface="Arial Narrow" panose="020B0606020202030204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322853000018337E-3"/>
          <c:y val="7.7299101409030965E-4"/>
          <c:w val="0.97424397944921626"/>
          <c:h val="0.851145874193717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E1C37"/>
              </a:solidFill>
            </a:ln>
          </c:spPr>
          <c:marker>
            <c:symbol val="none"/>
          </c:marker>
          <c:dLbls>
            <c:numFmt formatCode="0.0&quot;%&quot;" sourceLinked="0"/>
            <c:spPr>
              <a:noFill/>
              <a:ln w="28575">
                <a:solidFill>
                  <a:srgbClr val="A5D867">
                    <a:lumMod val="75000"/>
                  </a:srgb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73.900000000000006</c:v>
                </c:pt>
                <c:pt idx="1">
                  <c:v>65.8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61-453E-817C-72538ECEC1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72944896"/>
        <c:axId val="372880512"/>
      </c:lineChart>
      <c:valAx>
        <c:axId val="372880512"/>
        <c:scaling>
          <c:orientation val="minMax"/>
          <c:max val="100"/>
          <c:min val="0"/>
        </c:scaling>
        <c:delete val="1"/>
        <c:axPos val="r"/>
        <c:numFmt formatCode="#,##0&quot;%&quot;" sourceLinked="0"/>
        <c:majorTickMark val="out"/>
        <c:minorTickMark val="none"/>
        <c:tickLblPos val="none"/>
        <c:crossAx val="372944896"/>
        <c:crosses val="max"/>
        <c:crossBetween val="between"/>
        <c:majorUnit val="20"/>
      </c:valAx>
      <c:catAx>
        <c:axId val="37294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ctr">
              <a:defRPr lang="en-US" sz="1200" b="1" i="0" u="none" strike="noStrike" kern="1200" baseline="0">
                <a:solidFill>
                  <a:srgbClr val="000000"/>
                </a:solidFill>
                <a:latin typeface="Arial Narrow" panose="020B0606020202030204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72880512"/>
        <c:crosses val="autoZero"/>
        <c:auto val="1"/>
        <c:lblAlgn val="ctr"/>
        <c:lblOffset val="100"/>
        <c:noMultiLvlLbl val="0"/>
      </c:catAx>
      <c:spPr>
        <a:effectLst/>
      </c:spPr>
    </c:plotArea>
    <c:plotVisOnly val="1"/>
    <c:dispBlanksAs val="gap"/>
    <c:showDLblsOverMax val="0"/>
  </c:chart>
  <c:txPr>
    <a:bodyPr/>
    <a:lstStyle/>
    <a:p>
      <a:pPr algn="ctr">
        <a:defRPr lang="en-US" sz="1000" b="1" i="0" u="none" strike="noStrike" kern="1200" baseline="0">
          <a:solidFill>
            <a:srgbClr val="000000"/>
          </a:solidFill>
          <a:latin typeface="Arial Narrow" panose="020B0606020202030204" pitchFamily="34" charset="0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AB8AFC7-86A1-49F3-B162-AD6BFED30EBB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4295EA07-7DF9-4812-ABBF-24C792D3E995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8D07FF68-53BC-4EB3-AE96-1E2AF1FD7B52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4707A90-638A-43A3-ADC3-4D577A3DAE46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8D07FF68-53BC-4EB3-AE96-1E2AF1FD7B52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4707A90-638A-43A3-ADC3-4D577A3DAE46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41E8C566-1E32-400F-B4A3-9A81CD90F1C0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B7FBCAAC-97BD-4C1F-9837-A782AD6194D9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8D07FF68-53BC-4EB3-AE96-1E2AF1FD7B52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B4707A90-638A-43A3-ADC3-4D577A3DAE46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8D07FF68-53BC-4EB3-AE96-1E2AF1FD7B52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4707A90-638A-43A3-ADC3-4D577A3DAE46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41E8C566-1E32-400F-B4A3-9A81CD90F1C0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B7FBCAAC-97BD-4C1F-9837-A782AD6194D9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8D07FF68-53BC-4EB3-AE96-1E2AF1FD7B52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B4707A90-638A-43A3-ADC3-4D577A3DAE46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204C760-36D5-40A9-B8B8-ABE282890A1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1F36E3E3-B694-4C26-9CC2-569E87B0103B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C0023BA5-6AD5-45CA-B441-A4DCAF0F4ACE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20764ED-B4A2-4D57-84BF-E9F5A3CC89EB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8D07FF68-53BC-4EB3-AE96-1E2AF1FD7B52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id="{B4707A90-638A-43A3-ADC3-4D577A3DAE46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7984D3D-F0A8-4138-9C66-3FC9DA2CC2E2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1440736-DC7B-44AF-BBBA-92053D6FC011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8D07FF68-53BC-4EB3-AE96-1E2AF1FD7B52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B4707A90-638A-43A3-ADC3-4D577A3DAE46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A452B674-214A-49A9-9D4B-38FC8639CC6A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0.85714</cdr:y>
    </cdr:from>
    <cdr:to>
      <cdr:x>0.02245</cdr:x>
      <cdr:y>0.92289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280E188A-B780-4201-A073-6CAAE5F403CC}"/>
            </a:ext>
          </a:extLst>
        </cdr:cNvPr>
        <cdr:cNvSpPr txBox="1"/>
      </cdr:nvSpPr>
      <cdr:spPr>
        <a:xfrm xmlns:a="http://schemas.openxmlformats.org/drawingml/2006/main">
          <a:off x="0" y="2808505"/>
          <a:ext cx="184731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/>
        <a:p xmlns:a="http://schemas.openxmlformats.org/drawingml/2006/main">
          <a:pPr algn="l">
            <a:tabLst>
              <a:tab pos="571500" algn="l"/>
              <a:tab pos="685800" algn="l"/>
            </a:tabLst>
          </a:pPr>
          <a:endParaRPr lang="en-US" sz="8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4" rIns="93170" bIns="46584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4" rIns="93170" bIns="46584" rtlCol="0"/>
          <a:lstStyle>
            <a:lvl1pPr algn="r">
              <a:defRPr sz="1200"/>
            </a:lvl1pPr>
          </a:lstStyle>
          <a:p>
            <a:fld id="{4C20DA29-2FB9-B448-947C-DF972BF45ED9}" type="datetime1">
              <a:rPr lang="en-US" smtClean="0">
                <a:latin typeface="Arial" panose="020B0604020202020204" pitchFamily="34" charset="0"/>
              </a:rPr>
              <a:t>10/8/2025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0" tIns="46584" rIns="93170" bIns="46584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0" tIns="46584" rIns="93170" bIns="46584" rtlCol="0" anchor="b"/>
          <a:lstStyle>
            <a:lvl1pPr algn="r">
              <a:defRPr sz="1200"/>
            </a:lvl1pPr>
          </a:lstStyle>
          <a:p>
            <a:fld id="{5E78F189-4D5E-E44D-896A-64D28F7BFE26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673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4" rIns="93170" bIns="46584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4" rIns="93170" bIns="46584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CDB0DC8-20C1-834B-BA11-76FAB8BC91B0}" type="datetime1">
              <a:rPr lang="en-US" smtClean="0"/>
              <a:pPr/>
              <a:t>10/8/2025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4" rIns="93170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0" tIns="46584" rIns="93170" bIns="4658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0" tIns="46584" rIns="93170" bIns="46584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0" tIns="46584" rIns="93170" bIns="46584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8465F9-E3E4-D749-99CD-BFDFA9EC8C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822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04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DB7A2-9D3E-89C2-CB93-A71437E01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DC3C9A-6297-3177-074B-E1135A03A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936F3F-43E0-3770-4E72-5FFE526470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7F0F5-7891-DF19-B2E7-B6BEAEBB0F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94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that even these subareas of the county are fairly broad geographies. For example, while the Monterey Peninsula area fares better here as a whole, the Peninsula can be further subdivided into smaller subareas where findings for some communities — like Marina and Seaside — are often not nearly as favorable.  And not just for this chart, but some others we’ll talk about today, such 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food insecurity, mental health, diabetes and overweight/obesity.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43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96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FA638-F1A4-1170-2A0E-78F4A13FF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4B1A1B-1210-9341-58E5-8A79155A2F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DBDDAB-5D94-6EAB-46B9-11C3CB8C68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7DE82-475C-E217-1B73-613169D278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88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52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02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3570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2EE8A-325A-CCA0-8C16-CF77D811C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280306-B560-FD4E-B388-2473C6C115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D10896-1670-3701-C321-4AB191060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4AD06-E192-FBE5-FE66-4DB35376B4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47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81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465F9-E3E4-D749-99CD-BFDFA9EC8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637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10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006FD-9EB0-034E-5CAC-3522D5D4B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B8CBDA-7EE6-69E3-937A-B76D98243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B15DE5-0AED-3C9A-2571-2A984A40C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94049-1503-FE5B-F0DC-ABDD08896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7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00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360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7547C-0CA6-7129-CCAB-AA70098C0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376779-BCC3-9071-14A7-AB9DF9985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0E56F8-5E66-47F7-AD36-CEBC0080C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6E373-941E-95E6-4886-7DB3A1AFA8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2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59BD2-AC17-CBC4-22C4-04B65FCC8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74F5B6-1D21-15CD-1E55-D1B44B28E4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A83E33-379C-8FEE-5930-17BB2BF9D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B04C8-E38B-C711-A3CD-E72D974D76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698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9509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849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163C7-67EB-0F37-45FC-FAD4D34A1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17E791-2DB3-7907-9878-F65467FB02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ABD719-F94E-8C3C-BB65-67114C0F9C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FCBD1-176E-4CB7-22B8-58B5F0C4CD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747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8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122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539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375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8FA2A-202F-944B-771B-E56920B96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EB2301-21E5-6BA7-FCBA-86481AC43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DA8E05-4B3C-B0EA-341D-F0BD0CE5B3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one slide to share here…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618DE-41FB-49BD-C48E-C7A829F7EB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989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024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AED47-DFF7-83AD-C8CB-7808140E6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B7F8A1-8FF6-C123-767A-7FC2748C04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8E751F-ECA2-D253-03C2-575E9D137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D8266-559D-0F7D-512D-BF51E557EA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731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1545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847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9D567-8D7B-22E7-386E-05C20623F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619068-3E42-3126-F209-F361C93E81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1048B9-B449-287F-C82F-F5992694E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F9766-0B88-186D-31CD-0AA3B482A2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371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430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1FF29-9DA5-AA73-C56C-09A76C7AD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A4B75D-7007-B178-F725-6F5E7E462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8711D5-5EAE-9687-60A0-7FF660B47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8783E-3ACE-E1E7-A1C4-8BB4C22FE4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20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147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66855-913E-36DD-20D1-BDF53C6A0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6EAB9D-0DE2-6F8C-7909-3737B1267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BDC78-D036-6470-85C2-1F60572E5F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41DA9-6224-04B3-59CE-072F6A9AA0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909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755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25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004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BB7A5-DDB7-F5B0-F09B-2DF50A4EC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5150E5-E113-CC94-2ABF-650F49F307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A6979F-7527-0BFD-2468-AF20C9003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one slide to share here…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C30E1-6013-1CB3-72FA-B57993AF74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843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359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82EB6-0DB8-4492-EDFD-A063CE347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44C9A0-ED96-85DC-9DCF-8B41DEA258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9DE5FF-044B-1DBA-62C8-E0338DB6B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365D3-7F7F-3887-806E-CFFD30E01F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3496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…Recall from earlier that “poisoning, including drug overdoses” were the leading cause of all unintentional deaths in Monterey County.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816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D595C-5A96-4831-A248-0DAD53357E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6553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F4565-7609-416B-C29B-F8ACCB2AC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2A1D97-4CDA-5FE7-1053-E7D926A26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F7B66F-6C47-9E2C-9747-FB43756FF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B9765-B1D7-DFF5-A09B-6C076FD1AF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79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44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41850" cy="3482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977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D595C-5A96-4831-A248-0DAD53357EDA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620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4960D-CA58-1BA4-23F0-C16E70FC6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4B61B5-1798-1E2D-C16E-A316E343A7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0F8267-B9B0-6CAE-33F8-F6DEDD7BD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2FADD-674F-9CBA-8C0A-AFEFC1CAA2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225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465F9-E3E4-D749-99CD-BFDFA9EC8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980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465F9-E3E4-D749-99CD-BFDFA9EC8C8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895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85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75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96CF0-1DDC-25FD-6792-9B3DC30AB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5A6D68-990F-84DE-E949-FCE2A531EA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95F8D2-244A-F80C-CF17-694B125D9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9EB52-EA40-F55B-2542-171C9DFC15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65F9-E3E4-D749-99CD-BFDFA9EC8C8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13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22B5A-7F64-B349-ACEB-83C3DCA6C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5038" y="1005840"/>
            <a:ext cx="6858000" cy="3163824"/>
          </a:xfrm>
          <a:prstGeom prst="rect">
            <a:avLst/>
          </a:prstGeom>
        </p:spPr>
        <p:txBody>
          <a:bodyPr anchor="t" anchorCtr="0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88309-AA7C-654B-A6C4-68DFA1534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038" y="4742519"/>
            <a:ext cx="6858000" cy="568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3623C-D270-174E-B001-1844F970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C586D-5E6E-DC44-9FAA-F0EBA17DBAB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60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465890" y="457200"/>
            <a:ext cx="622091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C921ED3-2596-5040-BD29-145D8EB8CB1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9728" y="1042416"/>
            <a:ext cx="1737360" cy="530352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FFFFFF"/>
                </a:solidFill>
              </a:defRPr>
            </a:lvl1pPr>
            <a:lvl2pPr marL="3175" indent="0">
              <a:buNone/>
              <a:defRPr sz="1200">
                <a:solidFill>
                  <a:schemeClr val="bg1"/>
                </a:solidFill>
              </a:defRPr>
            </a:lvl2pPr>
            <a:lvl3pPr marL="346075" indent="-117475">
              <a:buFont typeface="Arial"/>
              <a:buChar char="•"/>
              <a:defRPr sz="1000">
                <a:solidFill>
                  <a:srgbClr val="FFFFFF"/>
                </a:solidFill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65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1E16C-89E2-174E-A5E6-3C0E7B93EA9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9728" y="1042416"/>
            <a:ext cx="1737360" cy="530352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FFFFFF"/>
                </a:solidFill>
              </a:defRPr>
            </a:lvl1pPr>
            <a:lvl2pPr marL="3175" indent="0">
              <a:buNone/>
              <a:defRPr sz="1200">
                <a:solidFill>
                  <a:schemeClr val="bg1"/>
                </a:solidFill>
              </a:defRPr>
            </a:lvl2pPr>
            <a:lvl3pPr marL="346075" indent="-117475">
              <a:buFont typeface="Arial"/>
              <a:buChar char="•"/>
              <a:defRPr sz="1000">
                <a:solidFill>
                  <a:srgbClr val="FFFFFF"/>
                </a:solidFill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2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0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0664" indent="-740664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8229600" cy="338328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6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T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0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30936" indent="-630936" algn="l">
              <a:spcBef>
                <a:spcPts val="0"/>
              </a:spcBef>
              <a:buNone/>
              <a:tabLst>
                <a:tab pos="457200" algn="l"/>
                <a:tab pos="630238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5943600" cy="338328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6510528" y="1828800"/>
            <a:ext cx="2176272" cy="338296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7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59004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0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287379"/>
            <a:ext cx="8229600" cy="5155532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D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6"/>
            <a:ext cx="8229600" cy="596064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0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829300"/>
            <a:ext cx="8229600" cy="6424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0664" indent="-740664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281362"/>
            <a:ext cx="8229600" cy="4487779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3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2Pi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28650" indent="-628650" algn="l">
              <a:spcBef>
                <a:spcPts val="0"/>
              </a:spcBef>
              <a:buNone/>
              <a:tabLst>
                <a:tab pos="457200" algn="l"/>
                <a:tab pos="628650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8" y="2111275"/>
            <a:ext cx="3876675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810125" y="2111275"/>
            <a:ext cx="3876675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0" y="808498"/>
            <a:ext cx="3877327" cy="113020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808498"/>
            <a:ext cx="3876675" cy="113020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125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NA Chart 3Pi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64489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0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28650" indent="-628650" algn="l">
              <a:spcBef>
                <a:spcPts val="0"/>
              </a:spcBef>
              <a:buNone/>
              <a:tabLst>
                <a:tab pos="457200" algn="l"/>
                <a:tab pos="628650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2111275"/>
            <a:ext cx="2524126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3343801" y="2111275"/>
            <a:ext cx="2456924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1264025"/>
            <a:ext cx="2524551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343801" y="1264025"/>
            <a:ext cx="2456924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6162734" y="2111275"/>
            <a:ext cx="2524066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162793" y="1264025"/>
            <a:ext cx="2524491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3737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NA Chart Key Inform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3424"/>
            <a:ext cx="8229600" cy="103517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09757"/>
            <a:ext cx="8229600" cy="8281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0664" indent="-740664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2625881"/>
            <a:ext cx="8229600" cy="1606238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N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39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9 CHN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8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82165"/>
            <a:ext cx="8229600" cy="4874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600"/>
              </a:spcBef>
              <a:spcAft>
                <a:spcPts val="300"/>
              </a:spcAft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45306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picture containing graphics, font, graphic design, symbol&#10;&#10;Description automatically generated">
            <a:extLst>
              <a:ext uri="{FF2B5EF4-FFF2-40B4-BE49-F238E27FC236}">
                <a16:creationId xmlns:a16="http://schemas.microsoft.com/office/drawing/2014/main" id="{52815479-4AD9-0E67-93D5-D36684D254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800" y="6190247"/>
            <a:ext cx="40724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Text 1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82165"/>
            <a:ext cx="8229600" cy="4874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600"/>
              </a:spcBef>
              <a:spcAft>
                <a:spcPts val="300"/>
              </a:spcAft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545306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996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NA Chart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1BB4AD-2503-4C03-AFB7-58B82A0B6052}"/>
              </a:ext>
            </a:extLst>
          </p:cNvPr>
          <p:cNvSpPr/>
          <p:nvPr userDrawn="1"/>
        </p:nvSpPr>
        <p:spPr>
          <a:xfrm>
            <a:off x="312516" y="1645920"/>
            <a:ext cx="2976784" cy="37769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2654300" cy="11137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200" b="0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22700"/>
            <a:ext cx="2654300" cy="13893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571500" indent="-571500" algn="l">
              <a:spcBef>
                <a:spcPts val="0"/>
              </a:spcBef>
              <a:buNone/>
              <a:tabLst>
                <a:tab pos="457200" algn="l"/>
                <a:tab pos="571500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3467100" y="1645920"/>
            <a:ext cx="5219700" cy="377698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0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2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7200" y="978379"/>
            <a:ext cx="3908612" cy="915038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1900" b="0" spc="-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600" b="0" spc="-50"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775015" y="978379"/>
            <a:ext cx="3910198" cy="915038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1900" b="0" spc="-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600" b="0" spc="-50"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0"/>
          </p:nvPr>
        </p:nvSpPr>
        <p:spPr>
          <a:xfrm>
            <a:off x="457200" y="1992313"/>
            <a:ext cx="3908612" cy="318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4778190" y="1992313"/>
            <a:ext cx="3910198" cy="318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NA Chart 2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0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933574"/>
            <a:ext cx="3917290" cy="261037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769510" y="1933574"/>
            <a:ext cx="3917290" cy="261037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641011"/>
            <a:ext cx="3917950" cy="5596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64025" y="4641011"/>
            <a:ext cx="3917950" cy="5596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0786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3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0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9" y="1828800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3256513" y="1828800"/>
            <a:ext cx="2631500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256513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6055743" y="1828800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55785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5669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921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446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NA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40132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4673600" y="1690689"/>
            <a:ext cx="40132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7761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NA Divider 2 (no 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70904"/>
            <a:ext cx="8229600" cy="1143000"/>
          </a:xfrm>
          <a:prstGeom prst="rect">
            <a:avLst/>
          </a:prstGeom>
        </p:spPr>
        <p:txBody>
          <a:bodyPr anchor="ctr" anchorCtr="1"/>
          <a:lstStyle>
            <a:lvl1pPr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1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33472"/>
            <a:ext cx="7772400" cy="594213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kern="1200" spc="-50" dirty="0" smtClean="0">
                <a:solidFill>
                  <a:schemeClr val="bg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611880"/>
            <a:ext cx="7772400" cy="4289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b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7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33472"/>
            <a:ext cx="7772400" cy="594213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kern="1200" spc="-50" dirty="0" smtClean="0">
                <a:solidFill>
                  <a:schemeClr val="bg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611880"/>
            <a:ext cx="7772400" cy="4289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b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2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78891"/>
            <a:ext cx="7772399" cy="14183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175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89039"/>
            <a:ext cx="7772400" cy="594213"/>
          </a:xfrm>
          <a:prstGeom prst="rect">
            <a:avLst/>
          </a:prstGeom>
        </p:spPr>
        <p:txBody>
          <a:bodyPr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kern="1200" spc="-50" dirty="0" smtClean="0">
                <a:solidFill>
                  <a:schemeClr val="bg1">
                    <a:lumMod val="95000"/>
                  </a:schemeClr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81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45920"/>
            <a:ext cx="8229600" cy="449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88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2505075"/>
          </a:xfr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kern="1200" spc="-10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8157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71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260259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3950208" cy="42605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44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46032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74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34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43400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5966AEF-95E8-474C-9210-638E18DBF3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1841" y="1249752"/>
            <a:ext cx="4243496" cy="424787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750"/>
            </a:lvl1pPr>
          </a:lstStyle>
          <a:p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BCBED36-1E8A-CC47-8F60-8C6020139D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7435" y="2387140"/>
            <a:ext cx="5142975" cy="2623475"/>
          </a:xfrm>
          <a:prstGeom prst="rect">
            <a:avLst/>
          </a:prstGeom>
        </p:spPr>
        <p:txBody>
          <a:bodyPr/>
          <a:lstStyle>
            <a:lvl1pPr>
              <a:defRPr sz="40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3384"/>
              </a:spcBef>
              <a:defRPr sz="1600" b="1" cap="all" baseline="0">
                <a:solidFill>
                  <a:schemeClr val="accent1"/>
                </a:solidFill>
              </a:defRPr>
            </a:lvl2pPr>
            <a:lvl3pPr marL="0" indent="0">
              <a:spcBef>
                <a:spcPts val="3376"/>
              </a:spcBef>
              <a:buNone/>
              <a:defRPr sz="1600" baseline="0">
                <a:latin typeface="+mn-lt"/>
              </a:defRPr>
            </a:lvl3pPr>
            <a:lvl5pPr>
              <a:spcBef>
                <a:spcPts val="3384"/>
              </a:spcBef>
              <a:defRPr baseline="0">
                <a:latin typeface="+mn-lt"/>
              </a:defRPr>
            </a:lvl5pPr>
          </a:lstStyle>
          <a:p>
            <a:pPr lvl="0"/>
            <a:r>
              <a:rPr lang="en-US" dirty="0"/>
              <a:t>HELLO!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6455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0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0664" indent="-740664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8229600" cy="338328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6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Tr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0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30936" indent="-630936" algn="l">
              <a:spcBef>
                <a:spcPts val="0"/>
              </a:spcBef>
              <a:buNone/>
              <a:tabLst>
                <a:tab pos="457200" algn="l"/>
                <a:tab pos="630238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5943600" cy="338328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6510528" y="1828800"/>
            <a:ext cx="2176272" cy="338296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9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NA Chart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1BB4AD-2503-4C03-AFB7-58B82A0B6052}"/>
              </a:ext>
            </a:extLst>
          </p:cNvPr>
          <p:cNvSpPr/>
          <p:nvPr userDrawn="1"/>
        </p:nvSpPr>
        <p:spPr>
          <a:xfrm>
            <a:off x="312516" y="1645920"/>
            <a:ext cx="2976784" cy="37769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2654300" cy="11137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200" b="0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22700"/>
            <a:ext cx="2654300" cy="13893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571500" indent="-571500" algn="l">
              <a:spcBef>
                <a:spcPts val="0"/>
              </a:spcBef>
              <a:buNone/>
              <a:tabLst>
                <a:tab pos="457200" algn="l"/>
                <a:tab pos="571500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3467100" y="1645920"/>
            <a:ext cx="5219700" cy="377698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78891"/>
            <a:ext cx="7772399" cy="14183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175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89039"/>
            <a:ext cx="7772400" cy="594213"/>
          </a:xfrm>
          <a:prstGeom prst="rect">
            <a:avLst/>
          </a:prstGeom>
        </p:spPr>
        <p:txBody>
          <a:bodyPr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kern="1200" spc="-50" dirty="0" smtClean="0">
                <a:solidFill>
                  <a:schemeClr val="bg1">
                    <a:lumMod val="95000"/>
                  </a:schemeClr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789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2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7200" y="978379"/>
            <a:ext cx="3908612" cy="915038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1900" b="0" spc="-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600" b="0" spc="-50"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775015" y="978379"/>
            <a:ext cx="3910198" cy="915038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spcBef>
                <a:spcPts val="0"/>
              </a:spcBef>
              <a:buNone/>
              <a:defRPr sz="1900" b="0" spc="-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600" b="0" spc="-50">
                <a:latin typeface="Arial Narrow" panose="020B0606020202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0"/>
          </p:nvPr>
        </p:nvSpPr>
        <p:spPr>
          <a:xfrm>
            <a:off x="457200" y="1992313"/>
            <a:ext cx="3908612" cy="318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4778190" y="1992313"/>
            <a:ext cx="3910198" cy="318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3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2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0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933574"/>
            <a:ext cx="3917290" cy="261037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769510" y="1933574"/>
            <a:ext cx="3917290" cy="2610373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641011"/>
            <a:ext cx="3917950" cy="5596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64025" y="4641011"/>
            <a:ext cx="3917950" cy="55963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7192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3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0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76072" indent="-576072" algn="l">
              <a:spcBef>
                <a:spcPts val="0"/>
              </a:spcBef>
              <a:buNone/>
              <a:tabLst>
                <a:tab pos="457200" algn="l"/>
                <a:tab pos="573088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9" y="1828800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3256513" y="1828800"/>
            <a:ext cx="2631500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256513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6055743" y="1828800"/>
            <a:ext cx="2631057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055785" y="4841875"/>
            <a:ext cx="2631500" cy="3587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buNone/>
              <a:defRPr sz="1800" b="1">
                <a:latin typeface="Arial Narrow" panose="020B060602020203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028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3Pi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64489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200" b="0" kern="1200" spc="-50" baseline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28650" indent="-628650" algn="l">
              <a:spcBef>
                <a:spcPts val="0"/>
              </a:spcBef>
              <a:buNone/>
              <a:tabLst>
                <a:tab pos="457200" algn="l"/>
                <a:tab pos="628650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2111275"/>
            <a:ext cx="2524126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3343801" y="2111275"/>
            <a:ext cx="2456924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1264025"/>
            <a:ext cx="2524551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343801" y="1264025"/>
            <a:ext cx="2456924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6162734" y="2111275"/>
            <a:ext cx="2524066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162793" y="1264025"/>
            <a:ext cx="2524491" cy="84725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887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2Pi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628650" indent="-628650" algn="l">
              <a:spcBef>
                <a:spcPts val="0"/>
              </a:spcBef>
              <a:buNone/>
              <a:tabLst>
                <a:tab pos="457200" algn="l"/>
                <a:tab pos="628650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198" y="2111275"/>
            <a:ext cx="3876675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hart Placeholder 7"/>
          <p:cNvSpPr>
            <a:spLocks noGrp="1"/>
          </p:cNvSpPr>
          <p:nvPr>
            <p:ph type="chart" sz="quarter" idx="14"/>
          </p:nvPr>
        </p:nvSpPr>
        <p:spPr>
          <a:xfrm>
            <a:off x="4810125" y="2111275"/>
            <a:ext cx="3876675" cy="30138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0" y="808498"/>
            <a:ext cx="3877327" cy="113020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808498"/>
            <a:ext cx="3876675" cy="1130200"/>
          </a:xfrm>
          <a:prstGeom prst="rect">
            <a:avLst/>
          </a:prstGeom>
        </p:spPr>
        <p:txBody>
          <a:bodyPr lIns="0" tIns="0" rIns="0" bIns="45720"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6349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Key Inform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3424"/>
            <a:ext cx="8229600" cy="103517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09757"/>
            <a:ext cx="8229600" cy="8281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0664" indent="-740664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2625881"/>
            <a:ext cx="8229600" cy="1606238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62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Char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27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7008" y="5739592"/>
            <a:ext cx="3876991" cy="11184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20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Text 1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546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31889"/>
            <a:ext cx="7772400" cy="594213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kern="1200" spc="-50" dirty="0" smtClean="0">
                <a:solidFill>
                  <a:schemeClr val="bg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610338"/>
            <a:ext cx="7772400" cy="4289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b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77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82296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921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-228600">
              <a:spcBef>
                <a:spcPts val="600"/>
              </a:spcBef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07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90689"/>
            <a:ext cx="40132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/>
          </p:nvPr>
        </p:nvSpPr>
        <p:spPr>
          <a:xfrm>
            <a:off x="4673600" y="1690689"/>
            <a:ext cx="4013200" cy="466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210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79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5100" indent="-228600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10424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NA Divider 2 (no tag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70904"/>
            <a:ext cx="8229600" cy="1143000"/>
          </a:xfrm>
          <a:prstGeom prst="rect">
            <a:avLst/>
          </a:prstGeom>
        </p:spPr>
        <p:txBody>
          <a:bodyPr anchor="ctr" anchorCtr="1"/>
          <a:lstStyle>
            <a:lvl1pPr>
              <a:defRPr lang="en-US" sz="4400" b="1" kern="1200" spc="-5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94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6 CHN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1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0664" indent="-740664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8229600" cy="338328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31889"/>
            <a:ext cx="7772400" cy="594213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kern="1200" spc="-50" dirty="0" smtClean="0">
                <a:solidFill>
                  <a:schemeClr val="bg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610338"/>
            <a:ext cx="7772400" cy="4289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 b="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81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78891"/>
            <a:ext cx="7772399" cy="14183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175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89039"/>
            <a:ext cx="7772400" cy="594213"/>
          </a:xfrm>
          <a:prstGeom prst="rect">
            <a:avLst/>
          </a:prstGeom>
        </p:spPr>
        <p:txBody>
          <a:bodyPr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kern="1200" spc="-50" dirty="0" smtClean="0">
                <a:solidFill>
                  <a:schemeClr val="bg1">
                    <a:lumMod val="95000"/>
                  </a:schemeClr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89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45920"/>
            <a:ext cx="8229600" cy="449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DBBA-9359-AC43-80F5-9256469DF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kern="1200" spc="-10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88157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DBBA-9359-AC43-80F5-9256469DF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3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260259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3950208" cy="42605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F8BDBBA-9359-AC43-80F5-9256469DF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DBBA-9359-AC43-80F5-9256469DF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5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78891"/>
            <a:ext cx="7772399" cy="14183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175" indent="0" algn="ctr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689039"/>
            <a:ext cx="7772400" cy="594213"/>
          </a:xfrm>
          <a:prstGeom prst="rect">
            <a:avLst/>
          </a:prstGeom>
        </p:spPr>
        <p:txBody>
          <a:bodyPr anchor="b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kern="1200" spc="-50" dirty="0" smtClean="0">
                <a:solidFill>
                  <a:schemeClr val="bg1">
                    <a:lumMod val="95000"/>
                  </a:schemeClr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76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DBBA-9359-AC43-80F5-9256469DF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019418"/>
            <a:ext cx="5711824" cy="895350"/>
          </a:xfr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914768"/>
            <a:ext cx="6054724" cy="3769275"/>
          </a:xfrm>
          <a:ln w="76200">
            <a:solidFill>
              <a:schemeClr val="bg1"/>
            </a:solidFill>
          </a:ln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BDBBA-9359-AC43-80F5-9256469DF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645920"/>
            <a:ext cx="2208212" cy="1570038"/>
          </a:xfrm>
        </p:spPr>
        <p:txBody>
          <a:bodyPr anchor="ctr" anchorCtr="0">
            <a:normAutofit/>
          </a:bodyPr>
          <a:lstStyle>
            <a:lvl1pPr algn="ctr">
              <a:defRPr sz="2000"/>
            </a:lvl1pPr>
          </a:lstStyle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2743012" y="1645920"/>
            <a:ext cx="5943788" cy="449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F8BDBBA-9359-AC43-80F5-9256469DF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19 CHN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19125"/>
            <a:ext cx="8229600" cy="1113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lnSpc>
                <a:spcPct val="100000"/>
              </a:lnSpc>
              <a:defRPr sz="2200" b="1" kern="1200" spc="-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97714"/>
            <a:ext cx="8229600" cy="9875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740664" indent="-740664" algn="l">
              <a:spcBef>
                <a:spcPts val="0"/>
              </a:spcBef>
              <a:buNone/>
              <a:tabLst>
                <a:tab pos="569913" algn="l"/>
                <a:tab pos="741363" algn="l"/>
              </a:tabLst>
              <a:defRPr sz="1000" b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57200" y="1828800"/>
            <a:ext cx="8229600" cy="338328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0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465890" y="457200"/>
            <a:ext cx="622091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2465890" y="1645920"/>
            <a:ext cx="6220910" cy="449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AA21DEE-2B04-FE4D-B4DB-7CB667CE5EF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9728" y="1042416"/>
            <a:ext cx="1737360" cy="530352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FFFFFF"/>
                </a:solidFill>
              </a:defRPr>
            </a:lvl1pPr>
            <a:lvl2pPr marL="3175" indent="0">
              <a:buNone/>
              <a:defRPr sz="1200">
                <a:solidFill>
                  <a:schemeClr val="bg1"/>
                </a:solidFill>
              </a:defRPr>
            </a:lvl2pPr>
            <a:lvl3pPr marL="346075" indent="-117475">
              <a:buFont typeface="Arial"/>
              <a:buChar char="•"/>
              <a:defRPr sz="1000">
                <a:solidFill>
                  <a:srgbClr val="FFFFFF"/>
                </a:solidFill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10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5889" y="1371600"/>
            <a:ext cx="6028823" cy="250507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lang="en-US" sz="4000" kern="1200" spc="-100" dirty="0" smtClean="0">
                <a:solidFill>
                  <a:schemeClr val="accent1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408" y="1146266"/>
            <a:ext cx="1916386" cy="4902083"/>
          </a:xfrm>
        </p:spPr>
        <p:txBody>
          <a:bodyPr/>
          <a:lstStyle>
            <a:lvl1pPr marL="0" indent="0">
              <a:buNone/>
              <a:defRPr sz="1400" b="1">
                <a:solidFill>
                  <a:srgbClr val="FFFFFF"/>
                </a:solidFill>
              </a:defRPr>
            </a:lvl1pPr>
            <a:lvl2pPr marL="3175" indent="0">
              <a:buNone/>
              <a:defRPr sz="1200">
                <a:solidFill>
                  <a:schemeClr val="bg1"/>
                </a:solidFill>
              </a:defRPr>
            </a:lvl2pPr>
            <a:lvl3pPr marL="346075" indent="-117475">
              <a:buFont typeface="Arial"/>
              <a:buChar char="•"/>
              <a:defRPr sz="1000">
                <a:solidFill>
                  <a:srgbClr val="FFFFFF"/>
                </a:solidFill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2465889" y="3888157"/>
            <a:ext cx="6028824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1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5705856" y="1645920"/>
            <a:ext cx="2980944" cy="4260259"/>
          </a:xfrm>
        </p:spPr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sz="quarter" idx="15"/>
          </p:nvPr>
        </p:nvSpPr>
        <p:spPr>
          <a:xfrm>
            <a:off x="2465890" y="1645920"/>
            <a:ext cx="2980944" cy="42605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465890" y="457200"/>
            <a:ext cx="622091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51006" y="6583680"/>
            <a:ext cx="451937" cy="304238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613824-3905-D442-B6F7-9C6D3D1FE14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A85D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A85D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EE4184D-49BD-BE42-A49B-5453E5EF8E6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9728" y="1042416"/>
            <a:ext cx="1737360" cy="530352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FFFFFF"/>
                </a:solidFill>
              </a:defRPr>
            </a:lvl1pPr>
            <a:lvl2pPr marL="3175" indent="0">
              <a:buNone/>
              <a:defRPr sz="1200">
                <a:solidFill>
                  <a:schemeClr val="bg1"/>
                </a:solidFill>
              </a:defRPr>
            </a:lvl2pPr>
            <a:lvl3pPr marL="346075" indent="-117475">
              <a:buFont typeface="Arial"/>
              <a:buChar char="•"/>
              <a:defRPr sz="1000">
                <a:solidFill>
                  <a:srgbClr val="FFFFFF"/>
                </a:solidFill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B371F55-8D2E-3243-885C-CE90E0E10A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9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1174"/>
          <a:stretch/>
        </p:blipFill>
        <p:spPr>
          <a:xfrm>
            <a:off x="-5569" y="-21829"/>
            <a:ext cx="9149569" cy="61769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94ADB9-F319-0B49-B532-C20A73450E9F}"/>
              </a:ext>
            </a:extLst>
          </p:cNvPr>
          <p:cNvSpPr/>
          <p:nvPr userDrawn="1"/>
        </p:nvSpPr>
        <p:spPr>
          <a:xfrm>
            <a:off x="0" y="-21830"/>
            <a:ext cx="9144000" cy="6176963"/>
          </a:xfrm>
          <a:prstGeom prst="rect">
            <a:avLst/>
          </a:prstGeom>
          <a:solidFill>
            <a:srgbClr val="0017A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5C4D42-BAD3-CF4A-8192-E9E38E66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52" y="1170432"/>
            <a:ext cx="7102584" cy="1572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200E9-3E39-A64A-9C84-E765DBC45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1356" y="2877447"/>
            <a:ext cx="7886700" cy="2348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348AC-A6B9-2548-8760-BA6A9FA05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43300" y="652733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C586D-5E6E-DC44-9FAA-F0EBA17DBAB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DAEE69-299F-B34A-A437-97CD8C1A5938}"/>
              </a:ext>
            </a:extLst>
          </p:cNvPr>
          <p:cNvSpPr/>
          <p:nvPr userDrawn="1"/>
        </p:nvSpPr>
        <p:spPr>
          <a:xfrm rot="16200000">
            <a:off x="-438210" y="2594116"/>
            <a:ext cx="3029347" cy="130840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graphics, font, graphic design, symbol&#10;&#10;Description automatically generated">
            <a:extLst>
              <a:ext uri="{FF2B5EF4-FFF2-40B4-BE49-F238E27FC236}">
                <a16:creationId xmlns:a16="http://schemas.microsoft.com/office/drawing/2014/main" id="{2D502093-C700-DEEA-8E94-81302C2024F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74491" y="6231746"/>
            <a:ext cx="40724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72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itchFamily="2" charset="2"/>
        <a:buChar char="§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itchFamily="2" charset="2"/>
        <a:buChar char="§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49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351006" y="6583679"/>
            <a:ext cx="451937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5A85D7"/>
                </a:solidFill>
              </a:defRPr>
            </a:lvl1pPr>
          </a:lstStyle>
          <a:p>
            <a:fld id="{6F8BDBBA-9359-AC43-80F5-9256469DF0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6DBC73-237C-B54D-8A97-B41521421268}"/>
              </a:ext>
            </a:extLst>
          </p:cNvPr>
          <p:cNvSpPr/>
          <p:nvPr userDrawn="1"/>
        </p:nvSpPr>
        <p:spPr>
          <a:xfrm>
            <a:off x="0" y="1"/>
            <a:ext cx="87682" cy="1321496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2E3AB6-1389-2B4B-9113-30E0177AD0C6}"/>
              </a:ext>
            </a:extLst>
          </p:cNvPr>
          <p:cNvSpPr/>
          <p:nvPr userDrawn="1"/>
        </p:nvSpPr>
        <p:spPr>
          <a:xfrm>
            <a:off x="6081386" y="6766560"/>
            <a:ext cx="3062614" cy="91440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A2F4FE-6738-CB4F-A633-B9ED88A0736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64578" y="6623685"/>
            <a:ext cx="3302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9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2" r:id="rId1"/>
    <p:sldLayoutId id="2147484893" r:id="rId2"/>
    <p:sldLayoutId id="2147484894" r:id="rId3"/>
    <p:sldLayoutId id="2147484895" r:id="rId4"/>
    <p:sldLayoutId id="2147484896" r:id="rId5"/>
    <p:sldLayoutId id="2147484897" r:id="rId6"/>
    <p:sldLayoutId id="2147484898" r:id="rId7"/>
    <p:sldLayoutId id="214748489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4000"/>
        </a:lnSpc>
        <a:spcBef>
          <a:spcPts val="0"/>
        </a:spcBef>
        <a:buNone/>
        <a:defRPr sz="4000" b="1" kern="1200" spc="-100">
          <a:solidFill>
            <a:schemeClr val="accent1"/>
          </a:solidFill>
          <a:effectLst/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000" b="1" kern="1200">
          <a:solidFill>
            <a:srgbClr val="000000"/>
          </a:solidFill>
          <a:latin typeface="Arial"/>
          <a:ea typeface="+mn-ea"/>
          <a:cs typeface="Arial"/>
        </a:defRPr>
      </a:lvl1pPr>
      <a:lvl2pPr marL="0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627063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Arial"/>
          <a:ea typeface="+mn-ea"/>
          <a:cs typeface="Arial"/>
        </a:defRPr>
      </a:lvl3pPr>
      <a:lvl4pPr marL="3175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000" b="1" kern="1200">
          <a:solidFill>
            <a:srgbClr val="000000"/>
          </a:solidFill>
          <a:latin typeface="Arial"/>
          <a:ea typeface="+mn-ea"/>
          <a:cs typeface="Arial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800100" indent="-115888" algn="l" defTabSz="914400" rtl="0" eaLnBrk="1" latinLnBrk="0" hangingPunct="1">
        <a:spcBef>
          <a:spcPct val="20000"/>
        </a:spcBef>
        <a:buFont typeface="Arial"/>
        <a:buChar char="•"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F945FB4-794C-C04C-B24A-D456B6BB5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grayscl/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808251"/>
            <a:ext cx="9144000" cy="22500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C38866-7023-5349-92FF-09A9493CAF0E}"/>
              </a:ext>
            </a:extLst>
          </p:cNvPr>
          <p:cNvSpPr/>
          <p:nvPr userDrawn="1"/>
        </p:nvSpPr>
        <p:spPr>
          <a:xfrm>
            <a:off x="0" y="1808251"/>
            <a:ext cx="9144000" cy="2250042"/>
          </a:xfrm>
          <a:prstGeom prst="rect">
            <a:avLst/>
          </a:prstGeom>
          <a:gradFill flip="none" rotWithShape="1">
            <a:gsLst>
              <a:gs pos="0">
                <a:srgbClr val="E98300"/>
              </a:gs>
              <a:gs pos="100000">
                <a:srgbClr val="E98300">
                  <a:lumMod val="100000"/>
                  <a:alpha val="8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41E34E-4A54-DD45-9C50-6392DEBD55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4578" y="6623685"/>
            <a:ext cx="330200" cy="142875"/>
          </a:xfrm>
          <a:prstGeom prst="rect">
            <a:avLst/>
          </a:prstGeom>
        </p:spPr>
      </p:pic>
      <p:pic>
        <p:nvPicPr>
          <p:cNvPr id="2" name="Picture 1" descr="A picture containing graphics, font, graphic design, symbol&#10;&#10;Description automatically generated">
            <a:extLst>
              <a:ext uri="{FF2B5EF4-FFF2-40B4-BE49-F238E27FC236}">
                <a16:creationId xmlns:a16="http://schemas.microsoft.com/office/drawing/2014/main" id="{3F177675-9FD4-02CF-57F0-8DD5AEF879D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10395" y="6208083"/>
            <a:ext cx="40724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4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3" r:id="rId1"/>
    <p:sldLayoutId id="214748467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400" b="1" kern="1200">
          <a:solidFill>
            <a:schemeClr val="bg1"/>
          </a:solidFill>
          <a:effectLst/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000" b="1" kern="1200">
          <a:solidFill>
            <a:srgbClr val="000000"/>
          </a:solidFill>
          <a:latin typeface="Arial"/>
          <a:ea typeface="+mn-ea"/>
          <a:cs typeface="Arial"/>
        </a:defRPr>
      </a:lvl1pPr>
      <a:lvl2pPr marL="0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682625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Arial"/>
          <a:ea typeface="+mn-ea"/>
          <a:cs typeface="Arial"/>
        </a:defRPr>
      </a:lvl3pPr>
      <a:lvl4pPr marL="3175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000" b="1" kern="1200">
          <a:solidFill>
            <a:srgbClr val="000000"/>
          </a:solidFill>
          <a:latin typeface="Arial"/>
          <a:ea typeface="+mn-ea"/>
          <a:cs typeface="Arial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684213" indent="-225425" algn="l" defTabSz="914400" rtl="0" eaLnBrk="1" latinLnBrk="0" hangingPunct="1">
        <a:spcBef>
          <a:spcPct val="20000"/>
        </a:spcBef>
        <a:buFont typeface="Arial"/>
        <a:buChar char="•"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83491CE-3EFE-164A-B41F-FD9305E25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grayscl/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808251"/>
            <a:ext cx="9144000" cy="22500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E6164B0-463B-B641-88B7-0A066C84B644}"/>
              </a:ext>
            </a:extLst>
          </p:cNvPr>
          <p:cNvSpPr/>
          <p:nvPr userDrawn="1"/>
        </p:nvSpPr>
        <p:spPr>
          <a:xfrm>
            <a:off x="0" y="1808251"/>
            <a:ext cx="9144000" cy="2250042"/>
          </a:xfrm>
          <a:prstGeom prst="rect">
            <a:avLst/>
          </a:prstGeom>
          <a:gradFill flip="none" rotWithShape="1">
            <a:gsLst>
              <a:gs pos="0">
                <a:srgbClr val="5A85D7"/>
              </a:gs>
              <a:gs pos="100000">
                <a:srgbClr val="5A85D7">
                  <a:alpha val="7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EE5A0E-2D49-7B4A-AD19-1872C907B5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4578" y="6623685"/>
            <a:ext cx="330200" cy="142875"/>
          </a:xfrm>
          <a:prstGeom prst="rect">
            <a:avLst/>
          </a:prstGeom>
        </p:spPr>
      </p:pic>
      <p:pic>
        <p:nvPicPr>
          <p:cNvPr id="2" name="Picture 1" descr="A picture containing graphics, font, graphic design, symbol&#10;&#10;Description automatically generated">
            <a:extLst>
              <a:ext uri="{FF2B5EF4-FFF2-40B4-BE49-F238E27FC236}">
                <a16:creationId xmlns:a16="http://schemas.microsoft.com/office/drawing/2014/main" id="{4AE62F3F-C196-F15D-4270-4E8A2BD93EE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10395" y="6208083"/>
            <a:ext cx="407245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9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6" r:id="rId1"/>
    <p:sldLayoutId id="214748467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400" b="1" kern="1200">
          <a:solidFill>
            <a:schemeClr val="bg1"/>
          </a:solidFill>
          <a:effectLst/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000" b="1" kern="1200">
          <a:solidFill>
            <a:srgbClr val="000000"/>
          </a:solidFill>
          <a:latin typeface="Arial"/>
          <a:ea typeface="+mn-ea"/>
          <a:cs typeface="Arial"/>
        </a:defRPr>
      </a:lvl1pPr>
      <a:lvl2pPr marL="0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682625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Arial"/>
          <a:ea typeface="+mn-ea"/>
          <a:cs typeface="Arial"/>
        </a:defRPr>
      </a:lvl3pPr>
      <a:lvl4pPr marL="3175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000" b="1" kern="1200">
          <a:solidFill>
            <a:srgbClr val="000000"/>
          </a:solidFill>
          <a:latin typeface="Arial"/>
          <a:ea typeface="+mn-ea"/>
          <a:cs typeface="Arial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684213" indent="-225425" algn="l" defTabSz="914400" rtl="0" eaLnBrk="1" latinLnBrk="0" hangingPunct="1">
        <a:spcBef>
          <a:spcPct val="20000"/>
        </a:spcBef>
        <a:buFont typeface="Arial"/>
        <a:buChar char="•"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5890" y="1645920"/>
            <a:ext cx="6220910" cy="449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65890" y="457200"/>
            <a:ext cx="622091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FC6396-46C8-E74F-AF11-F14D8E1D87D8}"/>
              </a:ext>
            </a:extLst>
          </p:cNvPr>
          <p:cNvGrpSpPr/>
          <p:nvPr userDrawn="1"/>
        </p:nvGrpSpPr>
        <p:grpSpPr>
          <a:xfrm>
            <a:off x="0" y="0"/>
            <a:ext cx="2011680" cy="6858000"/>
            <a:chOff x="0" y="0"/>
            <a:chExt cx="201168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D81479-C4BA-0746-8CBC-5EC6799DA929}"/>
                </a:ext>
              </a:extLst>
            </p:cNvPr>
            <p:cNvSpPr/>
            <p:nvPr userDrawn="1"/>
          </p:nvSpPr>
          <p:spPr>
            <a:xfrm>
              <a:off x="0" y="0"/>
              <a:ext cx="2011680" cy="6858000"/>
            </a:xfrm>
            <a:prstGeom prst="rect">
              <a:avLst/>
            </a:prstGeom>
            <a:solidFill>
              <a:srgbClr val="EB83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570DB4-625D-F645-9015-24F0BEFB665F}"/>
                </a:ext>
              </a:extLst>
            </p:cNvPr>
            <p:cNvGrpSpPr/>
            <p:nvPr userDrawn="1"/>
          </p:nvGrpSpPr>
          <p:grpSpPr>
            <a:xfrm>
              <a:off x="213336" y="0"/>
              <a:ext cx="1585008" cy="743415"/>
              <a:chOff x="341972" y="0"/>
              <a:chExt cx="1585008" cy="74341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0D82BC3-48FC-DA4B-B873-3B07B042FD49}"/>
                  </a:ext>
                </a:extLst>
              </p:cNvPr>
              <p:cNvSpPr/>
              <p:nvPr userDrawn="1"/>
            </p:nvSpPr>
            <p:spPr>
              <a:xfrm>
                <a:off x="341972" y="0"/>
                <a:ext cx="483219" cy="743415"/>
              </a:xfrm>
              <a:prstGeom prst="rect">
                <a:avLst/>
              </a:prstGeom>
              <a:solidFill>
                <a:srgbClr val="F8A7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241DB59-7FA5-2740-BC00-A2CE60944442}"/>
                  </a:ext>
                </a:extLst>
              </p:cNvPr>
              <p:cNvSpPr/>
              <p:nvPr userDrawn="1"/>
            </p:nvSpPr>
            <p:spPr>
              <a:xfrm>
                <a:off x="892867" y="0"/>
                <a:ext cx="483219" cy="449766"/>
              </a:xfrm>
              <a:prstGeom prst="rect">
                <a:avLst/>
              </a:prstGeom>
              <a:solidFill>
                <a:srgbClr val="F8A7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7CD2D17-4DFD-2C46-B3F7-19B20D89A72A}"/>
                  </a:ext>
                </a:extLst>
              </p:cNvPr>
              <p:cNvSpPr/>
              <p:nvPr userDrawn="1"/>
            </p:nvSpPr>
            <p:spPr>
              <a:xfrm>
                <a:off x="1443761" y="0"/>
                <a:ext cx="483219" cy="174171"/>
              </a:xfrm>
              <a:prstGeom prst="rect">
                <a:avLst/>
              </a:prstGeom>
              <a:solidFill>
                <a:srgbClr val="F8A7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A9CAC7E-3B89-5F47-8549-1D59632ED68C}"/>
              </a:ext>
            </a:extLst>
          </p:cNvPr>
          <p:cNvSpPr/>
          <p:nvPr userDrawn="1"/>
        </p:nvSpPr>
        <p:spPr>
          <a:xfrm>
            <a:off x="0" y="6529413"/>
            <a:ext cx="2011680" cy="192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PRC</a:t>
            </a:r>
          </a:p>
        </p:txBody>
      </p:sp>
    </p:spTree>
    <p:extLst>
      <p:ext uri="{BB962C8B-B14F-4D97-AF65-F5344CB8AC3E}">
        <p14:creationId xmlns:p14="http://schemas.microsoft.com/office/powerpoint/2010/main" val="282788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spc="-100">
          <a:solidFill>
            <a:srgbClr val="5A85D7"/>
          </a:solidFill>
          <a:effectLst/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000" b="1" kern="1200">
          <a:solidFill>
            <a:srgbClr val="000000"/>
          </a:solidFill>
          <a:latin typeface="Arial"/>
          <a:ea typeface="+mn-ea"/>
          <a:cs typeface="Arial"/>
        </a:defRPr>
      </a:lvl1pPr>
      <a:lvl2pPr marL="0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627063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Arial"/>
          <a:ea typeface="+mn-ea"/>
          <a:cs typeface="Arial"/>
        </a:defRPr>
      </a:lvl3pPr>
      <a:lvl4pPr marL="3175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000" b="1" kern="1200">
          <a:solidFill>
            <a:srgbClr val="000000"/>
          </a:solidFill>
          <a:latin typeface="Arial"/>
          <a:ea typeface="+mn-ea"/>
          <a:cs typeface="Arial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800100" indent="-109538" algn="l" defTabSz="914400" rtl="0" eaLnBrk="1" latinLnBrk="0" hangingPunct="1">
        <a:spcBef>
          <a:spcPct val="20000"/>
        </a:spcBef>
        <a:buFont typeface="Arial"/>
        <a:buChar char="•"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DC5BE6-18A7-46F5-8E20-ADB3BA7AA871}"/>
              </a:ext>
            </a:extLst>
          </p:cNvPr>
          <p:cNvSpPr/>
          <p:nvPr userDrawn="1"/>
        </p:nvSpPr>
        <p:spPr>
          <a:xfrm>
            <a:off x="0" y="1"/>
            <a:ext cx="87682" cy="1321496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AFFD12-7899-4C40-B650-7E55D7428430}"/>
              </a:ext>
            </a:extLst>
          </p:cNvPr>
          <p:cNvSpPr/>
          <p:nvPr userDrawn="1"/>
        </p:nvSpPr>
        <p:spPr>
          <a:xfrm>
            <a:off x="6081386" y="6766560"/>
            <a:ext cx="3062614" cy="91440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407E7C-82B2-44C1-BA8B-9898024FE21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64578" y="6623685"/>
            <a:ext cx="330200" cy="142875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F6155A-09BD-4E6C-927A-837D4F8B23A8}"/>
              </a:ext>
            </a:extLst>
          </p:cNvPr>
          <p:cNvSpPr txBox="1">
            <a:spLocks/>
          </p:cNvSpPr>
          <p:nvPr userDrawn="1"/>
        </p:nvSpPr>
        <p:spPr>
          <a:xfrm>
            <a:off x="4676775" y="107950"/>
            <a:ext cx="4362537" cy="349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1588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9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PRC COMMUNITY HEALTH NEEDS ASSESSMENT</a:t>
            </a:r>
          </a:p>
        </p:txBody>
      </p:sp>
    </p:spTree>
    <p:extLst>
      <p:ext uri="{BB962C8B-B14F-4D97-AF65-F5344CB8AC3E}">
        <p14:creationId xmlns:p14="http://schemas.microsoft.com/office/powerpoint/2010/main" val="341156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8" r:id="rId1"/>
    <p:sldLayoutId id="2147484729" r:id="rId2"/>
    <p:sldLayoutId id="2147484855" r:id="rId3"/>
    <p:sldLayoutId id="2147484856" r:id="rId4"/>
    <p:sldLayoutId id="2147484734" r:id="rId5"/>
    <p:sldLayoutId id="2147484733" r:id="rId6"/>
    <p:sldLayoutId id="2147484735" r:id="rId7"/>
    <p:sldLayoutId id="2147484736" r:id="rId8"/>
    <p:sldLayoutId id="2147484857" r:id="rId9"/>
    <p:sldLayoutId id="2147484858" r:id="rId10"/>
    <p:sldLayoutId id="2147484743" r:id="rId11"/>
    <p:sldLayoutId id="2147484730" r:id="rId12"/>
    <p:sldLayoutId id="2147484731" r:id="rId13"/>
    <p:sldLayoutId id="2147484732" r:id="rId14"/>
    <p:sldLayoutId id="2147484740" r:id="rId15"/>
    <p:sldLayoutId id="2147484741" r:id="rId16"/>
    <p:sldLayoutId id="214748474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F945FB4-794C-C04C-B24A-D456B6BB5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grayscl/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808251"/>
            <a:ext cx="9144000" cy="2250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C19421-F87A-3C49-95DD-97A6A8728D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350" y="6209569"/>
            <a:ext cx="402290" cy="5090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C38866-7023-5349-92FF-09A9493CAF0E}"/>
              </a:ext>
            </a:extLst>
          </p:cNvPr>
          <p:cNvSpPr/>
          <p:nvPr userDrawn="1"/>
        </p:nvSpPr>
        <p:spPr>
          <a:xfrm>
            <a:off x="0" y="1808251"/>
            <a:ext cx="9144000" cy="2250042"/>
          </a:xfrm>
          <a:prstGeom prst="rect">
            <a:avLst/>
          </a:prstGeom>
          <a:gradFill flip="none" rotWithShape="1">
            <a:gsLst>
              <a:gs pos="0">
                <a:srgbClr val="E98300"/>
              </a:gs>
              <a:gs pos="100000">
                <a:srgbClr val="E98300">
                  <a:lumMod val="100000"/>
                  <a:alpha val="8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41E34E-4A54-DD45-9C50-6392DEBD557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4578" y="6623685"/>
            <a:ext cx="3302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7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0" r:id="rId1"/>
    <p:sldLayoutId id="214748486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400" b="1" kern="1200">
          <a:solidFill>
            <a:schemeClr val="bg1"/>
          </a:solidFill>
          <a:effectLst/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000" b="1" kern="1200">
          <a:solidFill>
            <a:srgbClr val="000000"/>
          </a:solidFill>
          <a:latin typeface="Arial"/>
          <a:ea typeface="+mn-ea"/>
          <a:cs typeface="Arial"/>
        </a:defRPr>
      </a:lvl1pPr>
      <a:lvl2pPr marL="0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682625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Arial"/>
          <a:ea typeface="+mn-ea"/>
          <a:cs typeface="Arial"/>
        </a:defRPr>
      </a:lvl3pPr>
      <a:lvl4pPr marL="3175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000" b="1" kern="1200">
          <a:solidFill>
            <a:srgbClr val="000000"/>
          </a:solidFill>
          <a:latin typeface="Arial"/>
          <a:ea typeface="+mn-ea"/>
          <a:cs typeface="Arial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684213" indent="-225425" algn="l" defTabSz="914400" rtl="0" eaLnBrk="1" latinLnBrk="0" hangingPunct="1">
        <a:spcBef>
          <a:spcPct val="20000"/>
        </a:spcBef>
        <a:buFont typeface="Arial"/>
        <a:buChar char="•"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14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490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0D7E21-E934-ED44-9F31-2AC0BF15C96C}"/>
              </a:ext>
            </a:extLst>
          </p:cNvPr>
          <p:cNvSpPr/>
          <p:nvPr userDrawn="1"/>
        </p:nvSpPr>
        <p:spPr>
          <a:xfrm>
            <a:off x="0" y="1"/>
            <a:ext cx="87682" cy="1321496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229646-8D5E-A240-B576-A3FE8DD23CD2}"/>
              </a:ext>
            </a:extLst>
          </p:cNvPr>
          <p:cNvSpPr/>
          <p:nvPr userDrawn="1"/>
        </p:nvSpPr>
        <p:spPr>
          <a:xfrm>
            <a:off x="6081386" y="6766560"/>
            <a:ext cx="3062614" cy="91440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AFA20C-0E1F-8A43-8DA9-C4FB956528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0537" y="6230154"/>
            <a:ext cx="358775" cy="454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F65AD5-7B97-BE46-A537-360860C2110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64578" y="6623685"/>
            <a:ext cx="3302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3" r:id="rId1"/>
    <p:sldLayoutId id="2147484864" r:id="rId2"/>
    <p:sldLayoutId id="2147484865" r:id="rId3"/>
    <p:sldLayoutId id="2147484866" r:id="rId4"/>
    <p:sldLayoutId id="2147484867" r:id="rId5"/>
    <p:sldLayoutId id="214748486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4000"/>
        </a:lnSpc>
        <a:spcBef>
          <a:spcPts val="0"/>
        </a:spcBef>
        <a:buNone/>
        <a:defRPr sz="4000" b="1" kern="1200" spc="-100">
          <a:solidFill>
            <a:schemeClr val="accent1"/>
          </a:solidFill>
          <a:effectLst/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000" b="1" kern="1200">
          <a:solidFill>
            <a:srgbClr val="000000"/>
          </a:solidFill>
          <a:latin typeface="Arial"/>
          <a:ea typeface="+mn-ea"/>
          <a:cs typeface="Arial"/>
        </a:defRPr>
      </a:lvl1pPr>
      <a:lvl2pPr marL="0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627063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Arial"/>
          <a:ea typeface="+mn-ea"/>
          <a:cs typeface="Arial"/>
        </a:defRPr>
      </a:lvl3pPr>
      <a:lvl4pPr marL="3175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000" b="1" kern="1200">
          <a:solidFill>
            <a:srgbClr val="000000"/>
          </a:solidFill>
          <a:latin typeface="Arial"/>
          <a:ea typeface="+mn-ea"/>
          <a:cs typeface="Arial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800100" indent="-115888" algn="l" defTabSz="914400" rtl="0" eaLnBrk="1" latinLnBrk="0" hangingPunct="1">
        <a:spcBef>
          <a:spcPct val="20000"/>
        </a:spcBef>
        <a:buFont typeface="Arial"/>
        <a:buChar char="•"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DDC5BE6-18A7-46F5-8E20-ADB3BA7AA871}"/>
              </a:ext>
            </a:extLst>
          </p:cNvPr>
          <p:cNvSpPr/>
          <p:nvPr userDrawn="1"/>
        </p:nvSpPr>
        <p:spPr>
          <a:xfrm>
            <a:off x="0" y="1"/>
            <a:ext cx="87682" cy="1321496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AFFD12-7899-4C40-B650-7E55D7428430}"/>
              </a:ext>
            </a:extLst>
          </p:cNvPr>
          <p:cNvSpPr/>
          <p:nvPr userDrawn="1"/>
        </p:nvSpPr>
        <p:spPr>
          <a:xfrm>
            <a:off x="6081386" y="6766560"/>
            <a:ext cx="3062614" cy="91440"/>
          </a:xfrm>
          <a:prstGeom prst="rect">
            <a:avLst/>
          </a:prstGeom>
          <a:solidFill>
            <a:srgbClr val="EB8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407E7C-82B2-44C1-BA8B-9898024FE21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64578" y="6623685"/>
            <a:ext cx="330200" cy="142875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BF6155A-09BD-4E6C-927A-837D4F8B23A8}"/>
              </a:ext>
            </a:extLst>
          </p:cNvPr>
          <p:cNvSpPr txBox="1">
            <a:spLocks/>
          </p:cNvSpPr>
          <p:nvPr userDrawn="1"/>
        </p:nvSpPr>
        <p:spPr>
          <a:xfrm>
            <a:off x="4676775" y="107950"/>
            <a:ext cx="4362537" cy="3492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1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1588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9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PRC COMMUNITY HEALTH NEEDS ASSESSMENT</a:t>
            </a:r>
          </a:p>
        </p:txBody>
      </p:sp>
    </p:spTree>
    <p:extLst>
      <p:ext uri="{BB962C8B-B14F-4D97-AF65-F5344CB8AC3E}">
        <p14:creationId xmlns:p14="http://schemas.microsoft.com/office/powerpoint/2010/main" val="365026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1" r:id="rId1"/>
    <p:sldLayoutId id="2147484872" r:id="rId2"/>
    <p:sldLayoutId id="2147484873" r:id="rId3"/>
    <p:sldLayoutId id="2147484874" r:id="rId4"/>
    <p:sldLayoutId id="2147484875" r:id="rId5"/>
    <p:sldLayoutId id="2147484876" r:id="rId6"/>
    <p:sldLayoutId id="2147484877" r:id="rId7"/>
    <p:sldLayoutId id="2147484878" r:id="rId8"/>
    <p:sldLayoutId id="2147484879" r:id="rId9"/>
    <p:sldLayoutId id="2147484880" r:id="rId10"/>
    <p:sldLayoutId id="2147484881" r:id="rId11"/>
    <p:sldLayoutId id="2147484882" r:id="rId12"/>
    <p:sldLayoutId id="2147484883" r:id="rId13"/>
    <p:sldLayoutId id="2147484884" r:id="rId14"/>
    <p:sldLayoutId id="2147484885" r:id="rId15"/>
    <p:sldLayoutId id="2147484886" r:id="rId16"/>
    <p:sldLayoutId id="214748488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83491CE-3EFE-164A-B41F-FD9305E25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grayscl/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808251"/>
            <a:ext cx="9144000" cy="22500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857DE1-29BA-814A-BCCC-9A896DEB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350" y="6209569"/>
            <a:ext cx="402290" cy="5090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E6164B0-463B-B641-88B7-0A066C84B644}"/>
              </a:ext>
            </a:extLst>
          </p:cNvPr>
          <p:cNvSpPr/>
          <p:nvPr userDrawn="1"/>
        </p:nvSpPr>
        <p:spPr>
          <a:xfrm>
            <a:off x="0" y="1808251"/>
            <a:ext cx="9144000" cy="2250042"/>
          </a:xfrm>
          <a:prstGeom prst="rect">
            <a:avLst/>
          </a:prstGeom>
          <a:gradFill flip="none" rotWithShape="1">
            <a:gsLst>
              <a:gs pos="0">
                <a:srgbClr val="5A85D7"/>
              </a:gs>
              <a:gs pos="100000">
                <a:srgbClr val="5A85D7">
                  <a:alpha val="79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EE5A0E-2D49-7B4A-AD19-1872C907B5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4578" y="6623685"/>
            <a:ext cx="330200" cy="14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7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400" b="1" kern="1200">
          <a:solidFill>
            <a:schemeClr val="bg1"/>
          </a:solidFill>
          <a:effectLst/>
          <a:latin typeface="Arial"/>
          <a:ea typeface="+mj-ea"/>
          <a:cs typeface="Arial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000" b="1" kern="1200">
          <a:solidFill>
            <a:srgbClr val="000000"/>
          </a:solidFill>
          <a:latin typeface="Arial"/>
          <a:ea typeface="+mn-ea"/>
          <a:cs typeface="Arial"/>
        </a:defRPr>
      </a:lvl1pPr>
      <a:lvl2pPr marL="0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400" kern="1200">
          <a:solidFill>
            <a:srgbClr val="000000"/>
          </a:solidFill>
          <a:latin typeface="Arial"/>
          <a:ea typeface="+mn-ea"/>
          <a:cs typeface="Arial"/>
        </a:defRPr>
      </a:lvl2pPr>
      <a:lvl3pPr marL="682625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Arial"/>
          <a:ea typeface="+mn-ea"/>
          <a:cs typeface="Arial"/>
        </a:defRPr>
      </a:lvl3pPr>
      <a:lvl4pPr marL="3175" indent="0" algn="l" defTabSz="914400" rtl="0" eaLnBrk="1" latinLnBrk="0" hangingPunct="1">
        <a:spcBef>
          <a:spcPct val="20000"/>
        </a:spcBef>
        <a:buFont typeface="Courier New" pitchFamily="49" charset="0"/>
        <a:buNone/>
        <a:defRPr sz="2000" b="1" kern="1200">
          <a:solidFill>
            <a:srgbClr val="000000"/>
          </a:solidFill>
          <a:latin typeface="Arial"/>
          <a:ea typeface="+mn-ea"/>
          <a:cs typeface="Arial"/>
        </a:defRPr>
      </a:lvl4pPr>
      <a:lvl5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5pPr>
      <a:lvl6pPr marL="684213" indent="-225425" algn="l" defTabSz="914400" rtl="0" eaLnBrk="1" latinLnBrk="0" hangingPunct="1">
        <a:spcBef>
          <a:spcPct val="20000"/>
        </a:spcBef>
        <a:buFont typeface="Arial"/>
        <a:buChar char="•"/>
        <a:tabLst/>
        <a:defRPr sz="1600" kern="1200">
          <a:solidFill>
            <a:srgbClr val="000000"/>
          </a:solidFill>
          <a:latin typeface="Arial"/>
          <a:ea typeface="+mn-ea"/>
          <a:cs typeface="Arial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sv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8.png"/><Relationship Id="rId5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2025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PRC Community </a:t>
            </a:r>
            <a:br>
              <a:rPr lang="en-US" dirty="0"/>
            </a:br>
            <a:r>
              <a:rPr lang="en-US" dirty="0"/>
              <a:t>Health Needs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Monterey County, California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15C85B-E3F7-4AA3-ABCC-312FE82FAD6C}"/>
              </a:ext>
            </a:extLst>
          </p:cNvPr>
          <p:cNvSpPr txBox="1"/>
          <p:nvPr/>
        </p:nvSpPr>
        <p:spPr>
          <a:xfrm>
            <a:off x="685800" y="6311898"/>
            <a:ext cx="3162631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Bruce Lockwood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Senior Vice President, Community Health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509C0-6F83-86B4-4EF0-B73B9E0DD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297" y="6253646"/>
            <a:ext cx="1825482" cy="54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0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AE2E8-3D17-7DBC-7AA9-2DF7B8584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19933D9-B033-2371-133E-7430F780D7FB}"/>
              </a:ext>
            </a:extLst>
          </p:cNvPr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Housing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8BACA04-F38D-459C-F732-F1BB64B1B3A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0AEAD-EA4F-2EBD-461D-E476B90E7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FFA870A-A47B-3D96-F02A-FDFA6D417E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Self-Reported Health Status</a:t>
            </a:r>
            <a:br>
              <a:rPr lang="en-US" dirty="0"/>
            </a:br>
            <a:r>
              <a:rPr lang="en-US" sz="1800" b="0" dirty="0"/>
              <a:t>(Monterey County, 2025)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56185BE-6786-54B6-7A04-4E5BC85A74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	</a:t>
            </a:r>
            <a:r>
              <a:rPr lang="en-US" dirty="0">
                <a:sym typeface="Symbol"/>
              </a:rPr>
              <a:t>●	</a:t>
            </a:r>
            <a:r>
              <a:rPr lang="en-US" dirty="0"/>
              <a:t>2025 PRC Community Health Survey, PRC, Inc. [Item 4]</a:t>
            </a:r>
          </a:p>
          <a:p>
            <a:r>
              <a:rPr lang="en-US" dirty="0"/>
              <a:t>Notes:	</a:t>
            </a:r>
            <a:r>
              <a:rPr lang="en-US" dirty="0">
                <a:sym typeface="Symbol"/>
              </a:rPr>
              <a:t>●	</a:t>
            </a:r>
            <a:r>
              <a:rPr lang="en-US" dirty="0"/>
              <a:t>Asked of all respondents.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4B8BDEC1-1F11-FD66-E994-76530AFCB8FC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89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Experience “Fair” or “Poor” Overall Health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Sources:	</a:t>
            </a:r>
            <a:r>
              <a:rPr lang="en-US" dirty="0">
                <a:sym typeface="Symbol"/>
              </a:rPr>
              <a:t>●	</a:t>
            </a:r>
            <a:r>
              <a:rPr lang="en-US" dirty="0"/>
              <a:t>2025 PRC Community Health Survey, PRC, Inc. [Item 4]</a:t>
            </a:r>
          </a:p>
          <a:p>
            <a:r>
              <a:rPr lang="en-US" dirty="0"/>
              <a:t>	● 	Behavioral Risk Factor Surveillance System Survey Data. Atlanta, Georgia. United States Department of Health and Human Services, Centers for Disease Control and Prevention (CDC): 2023 California data.</a:t>
            </a:r>
          </a:p>
          <a:p>
            <a:r>
              <a:rPr lang="en-US" dirty="0"/>
              <a:t>	● 	2023 PRC National Health Survey, PRC, Inc.</a:t>
            </a:r>
          </a:p>
          <a:p>
            <a:r>
              <a:rPr lang="en-US" dirty="0"/>
              <a:t>Notes:	● 	Asked of all respondents.</a:t>
            </a:r>
          </a:p>
        </p:txBody>
      </p:sp>
      <p:graphicFrame>
        <p:nvGraphicFramePr>
          <p:cNvPr id="9" name="2e">
            <a:extLst>
              <a:ext uri="{FF2B5EF4-FFF2-40B4-BE49-F238E27FC236}">
                <a16:creationId xmlns:a16="http://schemas.microsoft.com/office/drawing/2014/main" id="{61536CE4-B17E-5C99-56E6-8A99C2718D0A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552688790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50EA08DD-AD71-7606-F439-C0B09A90C91D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254667361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280D9B4A-CF18-4D4A-B36D-822A4A76D46A}"/>
              </a:ext>
            </a:extLst>
          </p:cNvPr>
          <p:cNvSpPr txBox="1"/>
          <p:nvPr/>
        </p:nvSpPr>
        <p:spPr>
          <a:xfrm>
            <a:off x="6606233" y="2036859"/>
            <a:ext cx="1984672" cy="30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Monterey County</a:t>
            </a:r>
          </a:p>
        </p:txBody>
      </p:sp>
    </p:spTree>
    <p:extLst>
      <p:ext uri="{BB962C8B-B14F-4D97-AF65-F5344CB8AC3E}">
        <p14:creationId xmlns:p14="http://schemas.microsoft.com/office/powerpoint/2010/main" val="200891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El"/>
        </p:bldSub>
      </p:bldGraphic>
      <p:bldGraphic spid="12" grpId="0">
        <p:bldAsOne/>
      </p:bldGraphic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Experience “Fair” or “Poor” Overall Health</a:t>
            </a:r>
            <a:br>
              <a:rPr lang="en-US" dirty="0"/>
            </a:br>
            <a:r>
              <a:rPr lang="en-US" sz="1800" b="0" dirty="0"/>
              <a:t>(Monterey County, 2025)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	●	2025 PRC Community Health Survey, PRC, Inc. [Item 4]</a:t>
            </a:r>
          </a:p>
          <a:p>
            <a:r>
              <a:rPr lang="en-US" dirty="0"/>
              <a:t>Notes:	●	Asked of all respondents.</a:t>
            </a:r>
          </a:p>
        </p:txBody>
      </p:sp>
      <p:graphicFrame>
        <p:nvGraphicFramePr>
          <p:cNvPr id="4" name="Demo">
            <a:extLst>
              <a:ext uri="{FF2B5EF4-FFF2-40B4-BE49-F238E27FC236}">
                <a16:creationId xmlns:a16="http://schemas.microsoft.com/office/drawing/2014/main" id="{29CC4409-2E8B-0E45-6733-B325D229BB6D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584488988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BE94A56-06D4-1F84-840B-493F8DA30F02}"/>
              </a:ext>
            </a:extLst>
          </p:cNvPr>
          <p:cNvCxnSpPr>
            <a:cxnSpLocks/>
          </p:cNvCxnSpPr>
          <p:nvPr/>
        </p:nvCxnSpPr>
        <p:spPr>
          <a:xfrm flipH="1" flipV="1">
            <a:off x="3680460" y="3002280"/>
            <a:ext cx="1158240" cy="967740"/>
          </a:xfrm>
          <a:prstGeom prst="straightConnector1">
            <a:avLst/>
          </a:prstGeom>
          <a:ln w="127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0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77E89-01ED-C0D9-583E-C1867BEA9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6B63A8-549F-4E94-F56F-D00A11913EFC}"/>
              </a:ext>
            </a:extLst>
          </p:cNvPr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Access to Health 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Housing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C96ED2F-8262-E332-90AE-F4464636B5F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4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Lack of Health Care Insurance Coverage</a:t>
            </a:r>
            <a:br>
              <a:rPr lang="en-US" dirty="0"/>
            </a:br>
            <a:r>
              <a:rPr lang="en-US" sz="1800" b="0" dirty="0"/>
              <a:t>(Adults 18-64; Monterey County, 2025)</a:t>
            </a:r>
            <a:br>
              <a:rPr lang="en-US" sz="1800" b="0" dirty="0"/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Healthy People 2030 = 7.6% or Lower</a:t>
            </a:r>
            <a:endParaRPr lang="en-US" sz="1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Sources:	●	2025 PRC Community Health Survey, PRC, Inc. [Item 117]</a:t>
            </a:r>
          </a:p>
          <a:p>
            <a:r>
              <a:rPr lang="en-US" dirty="0"/>
              <a:t>	●	US Department of Health and Human Services. Healthy People 2030. https://health.gov/healthypeople</a:t>
            </a:r>
          </a:p>
          <a:p>
            <a:pPr>
              <a:tabLst>
                <a:tab pos="566928" algn="l"/>
                <a:tab pos="740664" algn="l"/>
              </a:tabLst>
            </a:pPr>
            <a:r>
              <a:rPr lang="en-US" dirty="0"/>
              <a:t>Notes:	</a:t>
            </a:r>
            <a:r>
              <a:rPr lang="en-US" dirty="0">
                <a:sym typeface="Symbol"/>
              </a:rPr>
              <a:t>●	Reflects respondents age 18 to 64.</a:t>
            </a:r>
            <a:endParaRPr lang="en-US" dirty="0"/>
          </a:p>
        </p:txBody>
      </p:sp>
      <p:graphicFrame>
        <p:nvGraphicFramePr>
          <p:cNvPr id="4" name="Demo">
            <a:extLst>
              <a:ext uri="{FF2B5EF4-FFF2-40B4-BE49-F238E27FC236}">
                <a16:creationId xmlns:a16="http://schemas.microsoft.com/office/drawing/2014/main" id="{E3189AEC-F88D-29E1-22E2-E5C7443307A6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031026445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906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El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Barriers to Access Have </a:t>
            </a:r>
            <a:br>
              <a:rPr lang="en-US" dirty="0"/>
            </a:br>
            <a:r>
              <a:rPr lang="en-US" dirty="0"/>
              <a:t>Prevented Medical Care in the Past Year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Sources:	</a:t>
            </a:r>
            <a:r>
              <a:rPr lang="en-US" dirty="0">
                <a:sym typeface="Symbol"/>
              </a:rPr>
              <a:t>●	</a:t>
            </a:r>
            <a:r>
              <a:rPr lang="en-US" dirty="0"/>
              <a:t>2025 PRC Community Health Survey, PRC, Inc. [Items 6-13]</a:t>
            </a:r>
          </a:p>
          <a:p>
            <a:r>
              <a:rPr lang="en-US" dirty="0"/>
              <a:t>	</a:t>
            </a:r>
            <a:r>
              <a:rPr lang="en-US" dirty="0">
                <a:sym typeface="Symbol"/>
              </a:rPr>
              <a:t>●	2023 PRC National Health Survey</a:t>
            </a:r>
            <a:r>
              <a:rPr lang="en-US" dirty="0"/>
              <a:t>, PRC, Inc. </a:t>
            </a:r>
          </a:p>
          <a:p>
            <a:r>
              <a:rPr lang="en-US" dirty="0"/>
              <a:t>Notes:	</a:t>
            </a:r>
            <a:r>
              <a:rPr lang="en-US" dirty="0">
                <a:sym typeface="Symbol"/>
              </a:rPr>
              <a:t>●	</a:t>
            </a:r>
            <a:r>
              <a:rPr lang="en-US" dirty="0"/>
              <a:t>Asked of all respondents.</a:t>
            </a:r>
          </a:p>
        </p:txBody>
      </p:sp>
      <p:graphicFrame>
        <p:nvGraphicFramePr>
          <p:cNvPr id="7" name="Series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042772268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7004B6CA-2645-0575-FAD4-290CFAB7F4AD}"/>
              </a:ext>
            </a:extLst>
          </p:cNvPr>
          <p:cNvGrpSpPr/>
          <p:nvPr/>
        </p:nvGrpSpPr>
        <p:grpSpPr>
          <a:xfrm>
            <a:off x="3102562" y="2684883"/>
            <a:ext cx="739766" cy="1014365"/>
            <a:chOff x="7630809" y="5117921"/>
            <a:chExt cx="979716" cy="101436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F613163-A2B2-4F34-3B54-16CB4AC49475}"/>
                </a:ext>
              </a:extLst>
            </p:cNvPr>
            <p:cNvCxnSpPr>
              <a:cxnSpLocks/>
            </p:cNvCxnSpPr>
            <p:nvPr/>
          </p:nvCxnSpPr>
          <p:spPr>
            <a:xfrm>
              <a:off x="7681609" y="5573486"/>
              <a:ext cx="878115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F8754D-258A-5FFD-DE4E-6FE08A6C6022}"/>
                </a:ext>
              </a:extLst>
            </p:cNvPr>
            <p:cNvSpPr txBox="1"/>
            <p:nvPr/>
          </p:nvSpPr>
          <p:spPr>
            <a:xfrm>
              <a:off x="7630809" y="5117921"/>
              <a:ext cx="979716" cy="4156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1000" i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has improved </a:t>
              </a:r>
              <a:br>
                <a:rPr lang="en-US" sz="1000" i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n-US" sz="1000" i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since 2022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C5DBA24-E642-7FA3-9887-0C6C5520AF1A}"/>
                </a:ext>
              </a:extLst>
            </p:cNvPr>
            <p:cNvCxnSpPr/>
            <p:nvPr/>
          </p:nvCxnSpPr>
          <p:spPr>
            <a:xfrm>
              <a:off x="7692418" y="5573486"/>
              <a:ext cx="0" cy="558800"/>
            </a:xfrm>
            <a:prstGeom prst="straightConnector1">
              <a:avLst/>
            </a:prstGeom>
            <a:ln w="19050">
              <a:solidFill>
                <a:schemeClr val="accent4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1DC0074-7B26-AF76-3DEA-3BE31F177C19}"/>
              </a:ext>
            </a:extLst>
          </p:cNvPr>
          <p:cNvGrpSpPr/>
          <p:nvPr/>
        </p:nvGrpSpPr>
        <p:grpSpPr>
          <a:xfrm>
            <a:off x="4259267" y="2732230"/>
            <a:ext cx="739766" cy="1014365"/>
            <a:chOff x="7630809" y="5117921"/>
            <a:chExt cx="979716" cy="101436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E7A62D5-F79E-D1FF-409E-569926EDEA56}"/>
                </a:ext>
              </a:extLst>
            </p:cNvPr>
            <p:cNvCxnSpPr>
              <a:cxnSpLocks/>
            </p:cNvCxnSpPr>
            <p:nvPr/>
          </p:nvCxnSpPr>
          <p:spPr>
            <a:xfrm>
              <a:off x="7681609" y="5573486"/>
              <a:ext cx="878115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F96F95-5769-5D48-7E6E-C43DE5BA25BB}"/>
                </a:ext>
              </a:extLst>
            </p:cNvPr>
            <p:cNvSpPr txBox="1"/>
            <p:nvPr/>
          </p:nvSpPr>
          <p:spPr>
            <a:xfrm>
              <a:off x="7630809" y="5117921"/>
              <a:ext cx="979716" cy="4156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1000" i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has improved </a:t>
              </a:r>
              <a:br>
                <a:rPr lang="en-US" sz="1000" i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n-US" sz="1000" i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since 2022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E5921D2-B3CD-EE6B-7116-A0B8E00021C7}"/>
                </a:ext>
              </a:extLst>
            </p:cNvPr>
            <p:cNvCxnSpPr/>
            <p:nvPr/>
          </p:nvCxnSpPr>
          <p:spPr>
            <a:xfrm>
              <a:off x="7692418" y="5573486"/>
              <a:ext cx="0" cy="558800"/>
            </a:xfrm>
            <a:prstGeom prst="straightConnector1">
              <a:avLst/>
            </a:prstGeom>
            <a:ln w="19050">
              <a:solidFill>
                <a:schemeClr val="accent4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B962561-0709-F5A2-04F7-7D1FF060B9F4}"/>
              </a:ext>
            </a:extLst>
          </p:cNvPr>
          <p:cNvGrpSpPr/>
          <p:nvPr/>
        </p:nvGrpSpPr>
        <p:grpSpPr>
          <a:xfrm>
            <a:off x="5450145" y="2851405"/>
            <a:ext cx="739766" cy="1014365"/>
            <a:chOff x="7630809" y="5117921"/>
            <a:chExt cx="979716" cy="101436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BFE4C3E-C7EF-32AA-F551-D476C2B18297}"/>
                </a:ext>
              </a:extLst>
            </p:cNvPr>
            <p:cNvCxnSpPr>
              <a:cxnSpLocks/>
            </p:cNvCxnSpPr>
            <p:nvPr/>
          </p:nvCxnSpPr>
          <p:spPr>
            <a:xfrm>
              <a:off x="7681609" y="5573486"/>
              <a:ext cx="878115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38C6A55-9ED6-D382-0AC4-52ABBF849353}"/>
                </a:ext>
              </a:extLst>
            </p:cNvPr>
            <p:cNvSpPr txBox="1"/>
            <p:nvPr/>
          </p:nvSpPr>
          <p:spPr>
            <a:xfrm>
              <a:off x="7630809" y="5117921"/>
              <a:ext cx="979716" cy="4156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1000" i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has improved </a:t>
              </a:r>
              <a:br>
                <a:rPr lang="en-US" sz="1000" i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n-US" sz="1000" i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since 2022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F836802-E2BF-6DAF-AE50-969E357387CE}"/>
                </a:ext>
              </a:extLst>
            </p:cNvPr>
            <p:cNvCxnSpPr/>
            <p:nvPr/>
          </p:nvCxnSpPr>
          <p:spPr>
            <a:xfrm>
              <a:off x="7692418" y="5573486"/>
              <a:ext cx="0" cy="558800"/>
            </a:xfrm>
            <a:prstGeom prst="straightConnector1">
              <a:avLst/>
            </a:prstGeom>
            <a:ln w="19050">
              <a:solidFill>
                <a:schemeClr val="accent4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AD3AA38-D4B0-347E-95E3-D0698E905167}"/>
              </a:ext>
            </a:extLst>
          </p:cNvPr>
          <p:cNvGrpSpPr/>
          <p:nvPr/>
        </p:nvGrpSpPr>
        <p:grpSpPr>
          <a:xfrm>
            <a:off x="7771244" y="3283862"/>
            <a:ext cx="739766" cy="1014365"/>
            <a:chOff x="7630809" y="5117921"/>
            <a:chExt cx="979716" cy="1014365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8DD7787-2BE0-77E4-A385-0781C93F2C62}"/>
                </a:ext>
              </a:extLst>
            </p:cNvPr>
            <p:cNvCxnSpPr>
              <a:cxnSpLocks/>
            </p:cNvCxnSpPr>
            <p:nvPr/>
          </p:nvCxnSpPr>
          <p:spPr>
            <a:xfrm>
              <a:off x="7681609" y="5573486"/>
              <a:ext cx="878115" cy="0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11A7CB-9CBC-1423-0AA1-F03FD562B229}"/>
                </a:ext>
              </a:extLst>
            </p:cNvPr>
            <p:cNvSpPr txBox="1"/>
            <p:nvPr/>
          </p:nvSpPr>
          <p:spPr>
            <a:xfrm>
              <a:off x="7630809" y="5117921"/>
              <a:ext cx="979716" cy="4156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 anchor="ctr" anchorCtr="0">
              <a:noAutofit/>
            </a:bodyPr>
            <a:lstStyle/>
            <a:p>
              <a:pPr algn="ctr"/>
              <a:r>
                <a:rPr lang="en-US" sz="1000" i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has improved </a:t>
              </a:r>
              <a:br>
                <a:rPr lang="en-US" sz="1000" i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n-US" sz="1000" i="1" dirty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since 2022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1B1E06D-DFDC-C7E5-9D4C-9177D73FCE4E}"/>
                </a:ext>
              </a:extLst>
            </p:cNvPr>
            <p:cNvCxnSpPr/>
            <p:nvPr/>
          </p:nvCxnSpPr>
          <p:spPr>
            <a:xfrm>
              <a:off x="7692418" y="5573486"/>
              <a:ext cx="0" cy="558800"/>
            </a:xfrm>
            <a:prstGeom prst="straightConnector1">
              <a:avLst/>
            </a:prstGeom>
            <a:ln w="19050">
              <a:solidFill>
                <a:schemeClr val="accent4">
                  <a:lumMod val="5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681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El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Experienced Difficulties or Delays of Some Kind</a:t>
            </a:r>
            <a:br>
              <a:rPr lang="en-US" dirty="0"/>
            </a:br>
            <a:r>
              <a:rPr lang="en-US" dirty="0"/>
              <a:t>in Receiving Needed Health Care in the Past Year</a:t>
            </a: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422604"/>
            <a:ext cx="8229600" cy="862661"/>
          </a:xfrm>
        </p:spPr>
        <p:txBody>
          <a:bodyPr>
            <a:normAutofit/>
          </a:bodyPr>
          <a:lstStyle/>
          <a:p>
            <a:r>
              <a:rPr lang="en-US" dirty="0"/>
              <a:t>Sources:	●	2025 PRC Community Health Survey, PRC, Inc. [Item 119]</a:t>
            </a:r>
          </a:p>
          <a:p>
            <a:r>
              <a:rPr lang="en-US" dirty="0"/>
              <a:t> 	● 	2023 PRC National Health Survey, PRC, Inc.</a:t>
            </a:r>
          </a:p>
          <a:p>
            <a:r>
              <a:rPr lang="en-US" dirty="0"/>
              <a:t>Notes:	● 	Asked of all respondents.</a:t>
            </a:r>
          </a:p>
          <a:p>
            <a:r>
              <a:rPr lang="en-US" dirty="0"/>
              <a:t>	● 	Percentage represents the proportion of respondents experiencing one or more barriers to accessing health care in the past 12 months.</a:t>
            </a:r>
          </a:p>
        </p:txBody>
      </p:sp>
      <p:graphicFrame>
        <p:nvGraphicFramePr>
          <p:cNvPr id="10" name="US">
            <a:extLst>
              <a:ext uri="{FF2B5EF4-FFF2-40B4-BE49-F238E27FC236}">
                <a16:creationId xmlns:a16="http://schemas.microsoft.com/office/drawing/2014/main" id="{F7AA6ADD-E2B8-1D74-9436-6EAE0D87F3EF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411140522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Placeholder 11">
            <a:extLst>
              <a:ext uri="{FF2B5EF4-FFF2-40B4-BE49-F238E27FC236}">
                <a16:creationId xmlns:a16="http://schemas.microsoft.com/office/drawing/2014/main" id="{9E8B8BDC-B481-3DB3-D4E8-9CA54BE07469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92118078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606236" y="40640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Monterey County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38298E-6632-DE24-F95C-1EDA471F8B3D}"/>
              </a:ext>
            </a:extLst>
          </p:cNvPr>
          <p:cNvSpPr txBox="1"/>
          <p:nvPr/>
        </p:nvSpPr>
        <p:spPr>
          <a:xfrm>
            <a:off x="864781" y="1928037"/>
            <a:ext cx="4068726" cy="354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200" i="1" dirty="0">
                <a:solidFill>
                  <a:schemeClr val="accent5"/>
                </a:solidFill>
                <a:latin typeface="Arial Narrow" panose="020B0606020202030204" pitchFamily="34" charset="0"/>
              </a:rPr>
              <a:t>Higher among women and those under the age of 65.</a:t>
            </a:r>
          </a:p>
        </p:txBody>
      </p:sp>
    </p:spTree>
    <p:extLst>
      <p:ext uri="{BB962C8B-B14F-4D97-AF65-F5344CB8AC3E}">
        <p14:creationId xmlns:p14="http://schemas.microsoft.com/office/powerpoint/2010/main" val="8399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Have Used a Hospital Emergency Room</a:t>
            </a:r>
            <a:br>
              <a:rPr lang="en-US" dirty="0"/>
            </a:br>
            <a:r>
              <a:rPr lang="en-US" dirty="0"/>
              <a:t>More Than Once in the Past Year</a:t>
            </a:r>
            <a:br>
              <a:rPr lang="en-US" dirty="0"/>
            </a:br>
            <a:r>
              <a:rPr lang="en-US" sz="1800" b="0" dirty="0"/>
              <a:t>(Monterey County, 2025)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Sources:	●	2025 PRC Community Health Survey, PRC, Inc. [Item 19]</a:t>
            </a:r>
          </a:p>
          <a:p>
            <a:r>
              <a:rPr lang="en-US" dirty="0"/>
              <a:t>Notes:	●	Asked of all respondents.</a:t>
            </a:r>
          </a:p>
        </p:txBody>
      </p:sp>
      <p:graphicFrame>
        <p:nvGraphicFramePr>
          <p:cNvPr id="4" name="Demo">
            <a:extLst>
              <a:ext uri="{FF2B5EF4-FFF2-40B4-BE49-F238E27FC236}">
                <a16:creationId xmlns:a16="http://schemas.microsoft.com/office/drawing/2014/main" id="{574DC0A2-6021-9A03-4F7B-13900E1B6985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021767009"/>
              </p:ext>
            </p:extLst>
          </p:nvPr>
        </p:nvGraphicFramePr>
        <p:xfrm>
          <a:off x="2743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Placeholder 11">
            <a:extLst>
              <a:ext uri="{FF2B5EF4-FFF2-40B4-BE49-F238E27FC236}">
                <a16:creationId xmlns:a16="http://schemas.microsoft.com/office/drawing/2014/main" id="{A82FD808-4AF3-F348-9291-C88CDC76C9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136209"/>
              </p:ext>
            </p:extLst>
          </p:nvPr>
        </p:nvGraphicFramePr>
        <p:xfrm>
          <a:off x="457200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9FA8B43-6890-60AB-032E-E16305A41F5B}"/>
              </a:ext>
            </a:extLst>
          </p:cNvPr>
          <p:cNvSpPr txBox="1"/>
          <p:nvPr/>
        </p:nvSpPr>
        <p:spPr>
          <a:xfrm>
            <a:off x="549348" y="2099931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Monterey County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711F5D-F8BD-421C-38F9-FA73557D4236}"/>
              </a:ext>
            </a:extLst>
          </p:cNvPr>
          <p:cNvSpPr txBox="1"/>
          <p:nvPr/>
        </p:nvSpPr>
        <p:spPr>
          <a:xfrm>
            <a:off x="4572001" y="5592726"/>
            <a:ext cx="4341628" cy="85414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At the same time, we’ve seen a </a:t>
            </a:r>
            <a:r>
              <a:rPr lang="en-US" sz="1400" u="sng" dirty="0">
                <a:solidFill>
                  <a:schemeClr val="accent2"/>
                </a:solidFill>
                <a:latin typeface="Arial Narrow" panose="020B0606020202030204" pitchFamily="34" charset="0"/>
              </a:rPr>
              <a:t>decrease</a:t>
            </a:r>
            <a:r>
              <a:rPr lang="en-US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 in the percentage of residents with a particular doctor or clinic they go to for health care (64.7%), now below the national prevalence (69.9%). </a:t>
            </a:r>
          </a:p>
        </p:txBody>
      </p:sp>
    </p:spTree>
    <p:extLst>
      <p:ext uri="{BB962C8B-B14F-4D97-AF65-F5344CB8AC3E}">
        <p14:creationId xmlns:p14="http://schemas.microsoft.com/office/powerpoint/2010/main" val="25364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07DEC-532B-6707-1271-B325243A2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737F6F7-240D-692C-6429-09E24E65C910}"/>
              </a:ext>
            </a:extLst>
          </p:cNvPr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Housing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0C2C4F-E369-5C3E-F8D4-D29F36E58224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6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A7E6788-E42C-873A-B4CA-7B6108DAEE0F}"/>
              </a:ext>
            </a:extLst>
          </p:cNvPr>
          <p:cNvGrpSpPr/>
          <p:nvPr/>
        </p:nvGrpSpPr>
        <p:grpSpPr>
          <a:xfrm>
            <a:off x="128682" y="330338"/>
            <a:ext cx="8886635" cy="5225935"/>
            <a:chOff x="128682" y="513218"/>
            <a:chExt cx="8886635" cy="522593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470B73-88DA-4FF1-EA8F-3F7D0BE6DE85}"/>
                </a:ext>
              </a:extLst>
            </p:cNvPr>
            <p:cNvSpPr/>
            <p:nvPr/>
          </p:nvSpPr>
          <p:spPr>
            <a:xfrm>
              <a:off x="128682" y="830581"/>
              <a:ext cx="8886635" cy="3636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0214DC58-FCFE-6F8D-C447-FD56E5D04A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5" t="12399" r="14863" b="10161"/>
            <a:stretch/>
          </p:blipFill>
          <p:spPr>
            <a:xfrm>
              <a:off x="6127246" y="3426864"/>
              <a:ext cx="2713663" cy="702171"/>
            </a:xfrm>
            <a:prstGeom prst="rect">
              <a:avLst/>
            </a:prstGeom>
          </p:spPr>
        </p:pic>
        <p:pic>
          <p:nvPicPr>
            <p:cNvPr id="20" name="Picture 6" descr="Salinas Valley Health">
              <a:extLst>
                <a:ext uri="{FF2B5EF4-FFF2-40B4-BE49-F238E27FC236}">
                  <a16:creationId xmlns:a16="http://schemas.microsoft.com/office/drawing/2014/main" id="{274B0B26-B068-3F22-F8C6-24E65074B2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9056" y="2894472"/>
              <a:ext cx="2713663" cy="592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logo">
              <a:extLst>
                <a:ext uri="{FF2B5EF4-FFF2-40B4-BE49-F238E27FC236}">
                  <a16:creationId xmlns:a16="http://schemas.microsoft.com/office/drawing/2014/main" id="{AB7DE172-51DE-C471-9C97-2F4F881789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867" y="4557082"/>
              <a:ext cx="2713663" cy="768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Monterey County Health Needs Collaborative | United Way Monterey County">
              <a:extLst>
                <a:ext uri="{FF2B5EF4-FFF2-40B4-BE49-F238E27FC236}">
                  <a16:creationId xmlns:a16="http://schemas.microsoft.com/office/drawing/2014/main" id="{8876A20E-F2B5-A78B-0BF0-36F7FCB02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9503" y="4053693"/>
              <a:ext cx="2072769" cy="667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4B1ACDB-4EA5-7DAE-BACB-85A10C728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4345" r="2980"/>
            <a:stretch>
              <a:fillRect/>
            </a:stretch>
          </p:blipFill>
          <p:spPr>
            <a:xfrm>
              <a:off x="6127246" y="4653687"/>
              <a:ext cx="2713663" cy="538404"/>
            </a:xfrm>
            <a:prstGeom prst="rect">
              <a:avLst/>
            </a:prstGeom>
          </p:spPr>
        </p:pic>
        <p:pic>
          <p:nvPicPr>
            <p:cNvPr id="24" name="Picture 23" descr="A logo with text overlay&#10;&#10;AI-generated content may be incorrect.">
              <a:extLst>
                <a:ext uri="{FF2B5EF4-FFF2-40B4-BE49-F238E27FC236}">
                  <a16:creationId xmlns:a16="http://schemas.microsoft.com/office/drawing/2014/main" id="{C8D38D5D-AF43-E93A-621E-078B8DA0B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" t="15622" r="10279" b="21134"/>
            <a:stretch>
              <a:fillRect/>
            </a:stretch>
          </p:blipFill>
          <p:spPr>
            <a:xfrm>
              <a:off x="1612283" y="513218"/>
              <a:ext cx="5919433" cy="1762273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3DF001C-1A27-DFCD-6FA1-E59CB9283E06}"/>
                </a:ext>
              </a:extLst>
            </p:cNvPr>
            <p:cNvSpPr/>
            <p:nvPr/>
          </p:nvSpPr>
          <p:spPr>
            <a:xfrm>
              <a:off x="290867" y="2382993"/>
              <a:ext cx="8550043" cy="85566"/>
            </a:xfrm>
            <a:prstGeom prst="rect">
              <a:avLst/>
            </a:prstGeom>
            <a:gradFill flip="none" rotWithShape="1">
              <a:gsLst>
                <a:gs pos="0">
                  <a:srgbClr val="33CC33"/>
                </a:gs>
                <a:gs pos="100000">
                  <a:srgbClr val="3366FF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4E07A331-3025-A1D7-DF81-B1F62A494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46" r="-2046"/>
            <a:stretch>
              <a:fillRect/>
            </a:stretch>
          </p:blipFill>
          <p:spPr>
            <a:xfrm>
              <a:off x="351103" y="3577095"/>
              <a:ext cx="2713663" cy="655544"/>
            </a:xfrm>
            <a:prstGeom prst="rect">
              <a:avLst/>
            </a:prstGeom>
          </p:spPr>
        </p:pic>
        <p:pic>
          <p:nvPicPr>
            <p:cNvPr id="27" name="Picture 2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1AEC425-826F-0075-87B1-C9AD48415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45425" y="5287181"/>
              <a:ext cx="2440924" cy="4519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433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Leading Causes of Death</a:t>
            </a:r>
            <a:br>
              <a:rPr lang="en-US" dirty="0"/>
            </a:br>
            <a:r>
              <a:rPr lang="en-US" sz="1800" b="0" dirty="0"/>
              <a:t>(Monterey County, </a:t>
            </a:r>
            <a:r>
              <a:rPr lang="en-US" sz="1800" b="0" dirty="0">
                <a:solidFill>
                  <a:schemeClr val="tx1"/>
                </a:solidFill>
              </a:rPr>
              <a:t>2023</a:t>
            </a:r>
            <a:r>
              <a:rPr lang="en-US" sz="1800" b="0" dirty="0"/>
              <a:t>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5550194"/>
            <a:ext cx="8229600" cy="735071"/>
          </a:xfrm>
        </p:spPr>
        <p:txBody>
          <a:bodyPr/>
          <a:lstStyle/>
          <a:p>
            <a:r>
              <a:rPr lang="en-US" dirty="0"/>
              <a:t>Sources:	● 	CDC WONDER Online Query System. Centers for Disease Control and Prevention, Epidemiology Program Office, Division of Public Health Surveillance and Informatics. Data extracted July 2025.</a:t>
            </a:r>
          </a:p>
          <a:p>
            <a:r>
              <a:rPr lang="en-US" dirty="0"/>
              <a:t>Notes: 	●	Lung disease includes deaths classified as chronic lower respiratory disease.</a:t>
            </a: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994912400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581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E67BB-8F79-70F2-D973-E09E65FFAD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Select Cancer Screening Indicators</a:t>
            </a:r>
          </a:p>
        </p:txBody>
      </p:sp>
      <p:sp>
        <p:nvSpPr>
          <p:cNvPr id="32" name="Subtitle 7">
            <a:extLst>
              <a:ext uri="{FF2B5EF4-FFF2-40B4-BE49-F238E27FC236}">
                <a16:creationId xmlns:a16="http://schemas.microsoft.com/office/drawing/2014/main" id="{CF3CE1C6-9C44-4581-AC01-3BE629697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297713"/>
            <a:ext cx="8229600" cy="1051047"/>
          </a:xfrm>
        </p:spPr>
        <p:txBody>
          <a:bodyPr>
            <a:normAutofit/>
          </a:bodyPr>
          <a:lstStyle/>
          <a:p>
            <a:r>
              <a:rPr lang="en-US" dirty="0"/>
              <a:t>Sources:	●	2025 PRC Community Health Survey, PRC, Inc. [Items 101-103]</a:t>
            </a:r>
          </a:p>
          <a:p>
            <a:r>
              <a:rPr lang="en-US" dirty="0"/>
              <a:t>	● 	2023 PRC National Health Survey, PRC, Inc.</a:t>
            </a:r>
          </a:p>
          <a:p>
            <a:r>
              <a:rPr lang="en-US" dirty="0"/>
              <a:t>	●	US Department of Health and Human Services. Healthy People 2030. https://health.gov/healthypeople</a:t>
            </a:r>
          </a:p>
          <a:p>
            <a:r>
              <a:rPr lang="en-US" dirty="0"/>
              <a:t>Notes:	● 	Each indicator is shown among the gender and/or age group specified.	</a:t>
            </a:r>
          </a:p>
          <a:p>
            <a:r>
              <a:rPr lang="en-US" dirty="0"/>
              <a:t>	● 	* Note that national data for breast cancer screening reflect women ages 50 to 74. National data for colorectal cancer screening reflect adults ages 50 to 75.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3" name="State/US">
            <a:extLst>
              <a:ext uri="{FF2B5EF4-FFF2-40B4-BE49-F238E27FC236}">
                <a16:creationId xmlns:a16="http://schemas.microsoft.com/office/drawing/2014/main" id="{A1F1E103-2ABF-417A-8675-C546FBC4233E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267489643"/>
              </p:ext>
            </p:extLst>
          </p:nvPr>
        </p:nvGraphicFramePr>
        <p:xfrm>
          <a:off x="457200" y="2111375"/>
          <a:ext cx="252412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State/US">
            <a:extLst>
              <a:ext uri="{FF2B5EF4-FFF2-40B4-BE49-F238E27FC236}">
                <a16:creationId xmlns:a16="http://schemas.microsoft.com/office/drawing/2014/main" id="{85697EF0-C9EC-4F78-B426-53D83023028C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90427360"/>
              </p:ext>
            </p:extLst>
          </p:nvPr>
        </p:nvGraphicFramePr>
        <p:xfrm>
          <a:off x="3343275" y="2111375"/>
          <a:ext cx="2457450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4">
            <a:extLst>
              <a:ext uri="{FF2B5EF4-FFF2-40B4-BE49-F238E27FC236}">
                <a16:creationId xmlns:a16="http://schemas.microsoft.com/office/drawing/2014/main" id="{45E507AA-4CD6-4EC5-80E1-949A73594F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Breast Cancer Screening</a:t>
            </a:r>
          </a:p>
          <a:p>
            <a:r>
              <a:rPr lang="en-US" sz="1200" dirty="0"/>
              <a:t>(Women 40-74)</a:t>
            </a:r>
            <a:br>
              <a:rPr lang="en-US" sz="1200" dirty="0"/>
            </a:b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Healthy People 2030 = 80.5% or Higher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7986437-7D5B-4C53-8AFE-5812D502DF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Cervical Cancer Screening</a:t>
            </a:r>
          </a:p>
          <a:p>
            <a:r>
              <a:rPr lang="en-US" sz="1200" dirty="0"/>
              <a:t>(Women 21-65)</a:t>
            </a:r>
            <a:br>
              <a:rPr lang="en-US" sz="1200" dirty="0"/>
            </a:b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Healthy People 2030 = 84.3% or Higher</a:t>
            </a:r>
          </a:p>
        </p:txBody>
      </p:sp>
      <p:graphicFrame>
        <p:nvGraphicFramePr>
          <p:cNvPr id="15" name="State/US">
            <a:extLst>
              <a:ext uri="{FF2B5EF4-FFF2-40B4-BE49-F238E27FC236}">
                <a16:creationId xmlns:a16="http://schemas.microsoft.com/office/drawing/2014/main" id="{19E96C22-CED1-4337-990A-7A30AAFFDB2D}"/>
              </a:ext>
            </a:extLst>
          </p:cNvPr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3476408270"/>
              </p:ext>
            </p:extLst>
          </p:nvPr>
        </p:nvGraphicFramePr>
        <p:xfrm>
          <a:off x="6162675" y="2111375"/>
          <a:ext cx="252412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itle 4">
            <a:extLst>
              <a:ext uri="{FF2B5EF4-FFF2-40B4-BE49-F238E27FC236}">
                <a16:creationId xmlns:a16="http://schemas.microsoft.com/office/drawing/2014/main" id="{02FBC2BF-E85B-4AAD-B31C-B72AA598B3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Colorectal Cancer Screening</a:t>
            </a:r>
          </a:p>
          <a:p>
            <a:r>
              <a:rPr lang="en-US" sz="1200" dirty="0"/>
              <a:t>(All Adults 45-75)</a:t>
            </a:r>
            <a:br>
              <a:rPr lang="en-US" dirty="0"/>
            </a:b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Healthy People 2030 = 74.4% or Higher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D0D44-D2F1-9A6A-02D1-5F89968E64F2}"/>
              </a:ext>
            </a:extLst>
          </p:cNvPr>
          <p:cNvSpPr txBox="1"/>
          <p:nvPr/>
        </p:nvSpPr>
        <p:spPr>
          <a:xfrm>
            <a:off x="645042" y="3429000"/>
            <a:ext cx="886046" cy="62554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A decrease from 82.6% in 2022.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0D7DFE-7EC6-FC4F-4DF5-A90473574BB1}"/>
              </a:ext>
            </a:extLst>
          </p:cNvPr>
          <p:cNvSpPr txBox="1"/>
          <p:nvPr/>
        </p:nvSpPr>
        <p:spPr>
          <a:xfrm>
            <a:off x="3522921" y="3429000"/>
            <a:ext cx="886046" cy="62554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A decrease from 79.1% in 2022.</a:t>
            </a:r>
          </a:p>
        </p:txBody>
      </p:sp>
    </p:spTree>
    <p:extLst>
      <p:ext uri="{BB962C8B-B14F-4D97-AF65-F5344CB8AC3E}">
        <p14:creationId xmlns:p14="http://schemas.microsoft.com/office/powerpoint/2010/main" val="296368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Graphic spid="13" grpId="0">
        <p:bldAsOne/>
      </p:bldGraphic>
      <p:bldGraphic spid="14" grpId="0">
        <p:bldAsOne/>
      </p:bldGraphic>
      <p:bldP spid="10" grpId="0"/>
      <p:bldP spid="11" grpId="0"/>
      <p:bldGraphic spid="15" grpId="0">
        <p:bldAsOne/>
      </p:bldGraphic>
      <p:bldP spid="1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3F9A2-32B3-FA86-EFAA-E3FF5F344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E2151AE-ED9E-5756-7C90-2313E028813C}"/>
              </a:ext>
            </a:extLst>
          </p:cNvPr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Housing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6265B36-784D-7E4E-471A-F10EECA8062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93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Prevalence of Diabetes</a:t>
            </a:r>
            <a:br>
              <a:rPr lang="en-US" dirty="0"/>
            </a:br>
            <a:r>
              <a:rPr lang="en-US" sz="1800" dirty="0"/>
              <a:t>(Monterey County, 2025)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429692"/>
            <a:ext cx="8229600" cy="855573"/>
          </a:xfrm>
        </p:spPr>
        <p:txBody>
          <a:bodyPr/>
          <a:lstStyle/>
          <a:p>
            <a:r>
              <a:rPr lang="en-US" dirty="0"/>
              <a:t>Sources:	●	2025 PRC Community Health Survey, PRC, Inc. [Items 106, 309]</a:t>
            </a:r>
          </a:p>
          <a:p>
            <a:r>
              <a:rPr lang="en-US" dirty="0"/>
              <a:t>Notes:	●	Asked of all respondents. </a:t>
            </a:r>
          </a:p>
          <a:p>
            <a:r>
              <a:rPr lang="en-US" dirty="0"/>
              <a:t>	● 	Excludes gestational diabetes (occurring only during pregnancy).</a:t>
            </a:r>
          </a:p>
        </p:txBody>
      </p:sp>
      <p:graphicFrame>
        <p:nvGraphicFramePr>
          <p:cNvPr id="4" name="Demo">
            <a:extLst>
              <a:ext uri="{FF2B5EF4-FFF2-40B4-BE49-F238E27FC236}">
                <a16:creationId xmlns:a16="http://schemas.microsoft.com/office/drawing/2014/main" id="{E5740428-5727-C51E-FF7D-E3AB81313629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605935939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Down Arrow Callout 9">
            <a:extLst>
              <a:ext uri="{FF2B5EF4-FFF2-40B4-BE49-F238E27FC236}">
                <a16:creationId xmlns:a16="http://schemas.microsoft.com/office/drawing/2014/main" id="{A4D9E2D7-EDB3-F0D4-20C7-6538CB4C4890}"/>
              </a:ext>
            </a:extLst>
          </p:cNvPr>
          <p:cNvSpPr/>
          <p:nvPr/>
        </p:nvSpPr>
        <p:spPr>
          <a:xfrm>
            <a:off x="5361072" y="5586760"/>
            <a:ext cx="3465898" cy="784513"/>
          </a:xfrm>
          <a:prstGeom prst="rect">
            <a:avLst/>
          </a:prstGeom>
          <a:solidFill>
            <a:srgbClr val="F9DFDF"/>
          </a:solidFill>
          <a:ln w="12700">
            <a:noFill/>
          </a:ln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19.0% of adults have been diagnosed with </a:t>
            </a:r>
          </a:p>
          <a:p>
            <a:pPr algn="ctr"/>
            <a:r>
              <a:rPr lang="en-US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“pre-diabetes” or “borderline” diabetes (an increase since 2022 and higher than the US prevalence of 15.0%).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41FE68-6EBB-F41D-A529-E624B7D2C6C4}"/>
              </a:ext>
            </a:extLst>
          </p:cNvPr>
          <p:cNvCxnSpPr/>
          <p:nvPr/>
        </p:nvCxnSpPr>
        <p:spPr>
          <a:xfrm flipV="1">
            <a:off x="1814623" y="3600893"/>
            <a:ext cx="1141228" cy="616688"/>
          </a:xfrm>
          <a:prstGeom prst="straightConnector1">
            <a:avLst/>
          </a:prstGeom>
          <a:ln w="127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DC1829-6583-0403-FEE1-FFD555A22633}"/>
              </a:ext>
            </a:extLst>
          </p:cNvPr>
          <p:cNvCxnSpPr/>
          <p:nvPr/>
        </p:nvCxnSpPr>
        <p:spPr>
          <a:xfrm flipH="1" flipV="1">
            <a:off x="3537098" y="3742660"/>
            <a:ext cx="1034902" cy="361507"/>
          </a:xfrm>
          <a:prstGeom prst="straightConnector1">
            <a:avLst/>
          </a:prstGeom>
          <a:ln w="12700">
            <a:solidFill>
              <a:schemeClr val="accent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1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El"/>
        </p:bldSub>
      </p:bldGraphic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Kidney Disease Mortality Trends</a:t>
            </a:r>
            <a:br>
              <a:rPr lang="en-US" dirty="0"/>
            </a:br>
            <a:r>
              <a:rPr lang="en-US" sz="1800" b="0" dirty="0"/>
              <a:t>(Annual Average Deaths per 100,000 Population)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536018"/>
            <a:ext cx="8229600" cy="749247"/>
          </a:xfrm>
        </p:spPr>
        <p:txBody>
          <a:bodyPr>
            <a:normAutofit/>
          </a:bodyPr>
          <a:lstStyle/>
          <a:p>
            <a:r>
              <a:rPr lang="en-US" dirty="0"/>
              <a:t>Sources:	● 	CDC WONDER Online Query System. Centers for Disease Control and Prevention, Epidemiology Program Office, Division of Public Health Surveillance and Informatics. Data extracted July 2025.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Notes: 	● 	Deaths are coded using the Tenth Revision of the International Statistical Classification of Diseases and Related Health Problems (ICD-10).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● 	Rates are per 100,000 population.</a:t>
            </a:r>
          </a:p>
          <a:p>
            <a:endParaRPr lang="en-US" dirty="0"/>
          </a:p>
        </p:txBody>
      </p:sp>
      <p:graphicFrame>
        <p:nvGraphicFramePr>
          <p:cNvPr id="12" name="2eTrend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894472975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51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862E7-0572-07F7-E8A1-0C94959B7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3E5F670-6172-8645-8D4F-FF4FD5C839E7}"/>
              </a:ext>
            </a:extLst>
          </p:cNvPr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Housing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B258CFC-3FF3-647E-152B-DFBFFFD8177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9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A370D-6BC9-6CBD-4801-C4B1B51B3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42E022-0DD8-F064-EC09-018417D668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Leading Causes of Death</a:t>
            </a:r>
            <a:br>
              <a:rPr lang="en-US" dirty="0"/>
            </a:br>
            <a:r>
              <a:rPr lang="en-US" sz="1800" b="0" dirty="0"/>
              <a:t>(Monterey County, </a:t>
            </a:r>
            <a:r>
              <a:rPr lang="en-US" sz="1800" b="0" dirty="0">
                <a:solidFill>
                  <a:schemeClr val="tx1"/>
                </a:solidFill>
              </a:rPr>
              <a:t>2023</a:t>
            </a:r>
            <a:r>
              <a:rPr lang="en-US" sz="1800" b="0" dirty="0"/>
              <a:t>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3F73B0B-140C-8720-70B1-F3717D9BF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578548"/>
            <a:ext cx="4299098" cy="706717"/>
          </a:xfrm>
        </p:spPr>
        <p:txBody>
          <a:bodyPr/>
          <a:lstStyle/>
          <a:p>
            <a:r>
              <a:rPr lang="en-US" dirty="0"/>
              <a:t>Sources:	● 	CDC WONDER Online Query System. Centers for Disease Control and Prevention, Epidemiology Program Office, Division of Public Health Surveillance and Informatics. Data extracted July 2025.</a:t>
            </a:r>
          </a:p>
          <a:p>
            <a:r>
              <a:rPr lang="en-US" dirty="0"/>
              <a:t>Notes: 	●	Lung disease includes deaths classified as chronic lower respiratory disease.</a:t>
            </a:r>
          </a:p>
        </p:txBody>
      </p:sp>
      <p:graphicFrame>
        <p:nvGraphicFramePr>
          <p:cNvPr id="7" name="Chart Placeholder 6">
            <a:extLst>
              <a:ext uri="{FF2B5EF4-FFF2-40B4-BE49-F238E27FC236}">
                <a16:creationId xmlns:a16="http://schemas.microsoft.com/office/drawing/2014/main" id="{C68D119A-5E01-A06D-FE14-61552EF069DB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811200897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AC3F294-19A5-436F-4C5B-C79CA8D70A9E}"/>
              </a:ext>
            </a:extLst>
          </p:cNvPr>
          <p:cNvSpPr txBox="1"/>
          <p:nvPr/>
        </p:nvSpPr>
        <p:spPr>
          <a:xfrm>
            <a:off x="5188689" y="5578548"/>
            <a:ext cx="3724940" cy="86123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Note that stroke mortality rates, although below CA and US levels, have risen over the past decade. </a:t>
            </a:r>
          </a:p>
        </p:txBody>
      </p:sp>
    </p:spTree>
    <p:extLst>
      <p:ext uri="{BB962C8B-B14F-4D97-AF65-F5344CB8AC3E}">
        <p14:creationId xmlns:p14="http://schemas.microsoft.com/office/powerpoint/2010/main" val="8953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487914"/>
            <a:ext cx="8229600" cy="797351"/>
          </a:xfrm>
        </p:spPr>
        <p:txBody>
          <a:bodyPr/>
          <a:lstStyle/>
          <a:p>
            <a:r>
              <a:rPr lang="en-US" dirty="0"/>
              <a:t>Sources:	●	2025 PRC Community Health Survey, PRC, Inc. [Item 23]</a:t>
            </a:r>
          </a:p>
          <a:p>
            <a:r>
              <a:rPr lang="en-US" dirty="0"/>
              <a:t>	● 	Behavioral Risk Factor Surveillance System Survey Data. Atlanta, Georgia. United States Department of Health and Human Services, Centers for Disease Control and Prevention (CDC): 2023 California data.</a:t>
            </a:r>
          </a:p>
          <a:p>
            <a:r>
              <a:rPr lang="en-US" dirty="0"/>
              <a:t>	● 	2023 PRC National Health Survey, PRC, Inc.</a:t>
            </a:r>
          </a:p>
          <a:p>
            <a:r>
              <a:rPr lang="en-US" dirty="0"/>
              <a:t>Notes:	● 	Asked of all respondents.</a:t>
            </a:r>
          </a:p>
        </p:txBody>
      </p:sp>
      <p:graphicFrame>
        <p:nvGraphicFramePr>
          <p:cNvPr id="13" name="Chart Placeholder 11">
            <a:extLst>
              <a:ext uri="{FF2B5EF4-FFF2-40B4-BE49-F238E27FC236}">
                <a16:creationId xmlns:a16="http://schemas.microsoft.com/office/drawing/2014/main" id="{90B04307-BD9B-285E-C0FA-9E71241B8B7A}"/>
              </a:ext>
            </a:extLst>
          </p:cNvPr>
          <p:cNvGraphicFramePr>
            <a:graphicFrameLocks noGrp="1"/>
          </p:cNvGraphicFramePr>
          <p:nvPr>
            <p:ph type="chart" sz="quarter" idx="21"/>
            <p:extLst>
              <p:ext uri="{D42A27DB-BD31-4B8C-83A1-F6EECF244321}">
                <p14:modId xmlns:p14="http://schemas.microsoft.com/office/powerpoint/2010/main" val="1433047177"/>
              </p:ext>
            </p:extLst>
          </p:nvPr>
        </p:nvGraphicFramePr>
        <p:xfrm>
          <a:off x="4778375" y="1992313"/>
          <a:ext cx="3910013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37873" y="2035278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Monterey County</a:t>
            </a:r>
          </a:p>
        </p:txBody>
      </p:sp>
      <p:sp>
        <p:nvSpPr>
          <p:cNvPr id="2" name="Down Arrow Callout 9">
            <a:extLst>
              <a:ext uri="{FF2B5EF4-FFF2-40B4-BE49-F238E27FC236}">
                <a16:creationId xmlns:a16="http://schemas.microsoft.com/office/drawing/2014/main" id="{EBB6E09A-1A6D-E8B1-35B2-27C0BE93BB5C}"/>
              </a:ext>
            </a:extLst>
          </p:cNvPr>
          <p:cNvSpPr/>
          <p:nvPr/>
        </p:nvSpPr>
        <p:spPr>
          <a:xfrm>
            <a:off x="7233634" y="3429000"/>
            <a:ext cx="755412" cy="622228"/>
          </a:xfrm>
          <a:prstGeom prst="flowChartOffpageConnector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txBody>
          <a:bodyPr wrap="square" lIns="91440" tIns="0" rIns="91440" bIns="0" rtlCol="0" anchor="ctr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71550" algn="r"/>
              </a:tabLst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3509E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 65+ = 5.3%</a:t>
            </a:r>
          </a:p>
        </p:txBody>
      </p:sp>
      <p:sp>
        <p:nvSpPr>
          <p:cNvPr id="6" name="Title 4"/>
          <p:cNvSpPr>
            <a:spLocks noGrp="1"/>
          </p:cNvSpPr>
          <p:nvPr>
            <p:ph type="body" sz="quarter" idx="19"/>
          </p:nvPr>
        </p:nvSpPr>
        <p:spPr>
          <a:xfrm>
            <a:off x="4775200" y="977900"/>
            <a:ext cx="3910013" cy="9159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Prevalence of Stroke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0076C12-39A9-5A73-0698-1727EE7585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977900"/>
            <a:ext cx="3908425" cy="915988"/>
          </a:xfrm>
        </p:spPr>
        <p:txBody>
          <a:bodyPr/>
          <a:lstStyle/>
          <a:p>
            <a:r>
              <a:rPr lang="en-US" dirty="0"/>
              <a:t>Prevalence of Heart Disease</a:t>
            </a:r>
          </a:p>
        </p:txBody>
      </p:sp>
      <p:graphicFrame>
        <p:nvGraphicFramePr>
          <p:cNvPr id="14" name="Chart Placeholder 11">
            <a:extLst>
              <a:ext uri="{FF2B5EF4-FFF2-40B4-BE49-F238E27FC236}">
                <a16:creationId xmlns:a16="http://schemas.microsoft.com/office/drawing/2014/main" id="{6BCCE441-DC7C-F4DB-908A-ED9D3B55B349}"/>
              </a:ext>
            </a:extLst>
          </p:cNvPr>
          <p:cNvGraphicFramePr>
            <a:graphicFrameLocks noGrp="1"/>
          </p:cNvGraphicFramePr>
          <p:nvPr>
            <p:ph type="chart" sz="quarter" idx="20"/>
            <p:extLst>
              <p:ext uri="{D42A27DB-BD31-4B8C-83A1-F6EECF244321}">
                <p14:modId xmlns:p14="http://schemas.microsoft.com/office/powerpoint/2010/main" val="1742330718"/>
              </p:ext>
            </p:extLst>
          </p:nvPr>
        </p:nvGraphicFramePr>
        <p:xfrm>
          <a:off x="457200" y="1992313"/>
          <a:ext cx="3908425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Down Arrow Callout 9">
            <a:extLst>
              <a:ext uri="{FF2B5EF4-FFF2-40B4-BE49-F238E27FC236}">
                <a16:creationId xmlns:a16="http://schemas.microsoft.com/office/drawing/2014/main" id="{0E7959D5-6322-D444-B23F-A7528A67E44C}"/>
              </a:ext>
            </a:extLst>
          </p:cNvPr>
          <p:cNvSpPr/>
          <p:nvPr/>
        </p:nvSpPr>
        <p:spPr>
          <a:xfrm>
            <a:off x="2941674" y="3335105"/>
            <a:ext cx="755412" cy="622228"/>
          </a:xfrm>
          <a:prstGeom prst="flowChartOffpageConnector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txBody>
          <a:bodyPr wrap="square" lIns="91440" tIns="0" rIns="91440" bIns="0" rtlCol="0" anchor="ctr" anchorCtr="0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971550" algn="r"/>
              </a:tabLst>
            </a:pPr>
            <a:r>
              <a:rPr lang="en-US" sz="1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65+ = 25.1%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EACFB4-E548-BFC0-8540-BB5CCE689AB3}"/>
              </a:ext>
            </a:extLst>
          </p:cNvPr>
          <p:cNvSpPr txBox="1"/>
          <p:nvPr/>
        </p:nvSpPr>
        <p:spPr>
          <a:xfrm>
            <a:off x="1419079" y="2035278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Monterey County</a:t>
            </a:r>
          </a:p>
        </p:txBody>
      </p:sp>
    </p:spTree>
    <p:extLst>
      <p:ext uri="{BB962C8B-B14F-4D97-AF65-F5344CB8AC3E}">
        <p14:creationId xmlns:p14="http://schemas.microsoft.com/office/powerpoint/2010/main" val="208561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ubtitle 7">
            <a:extLst>
              <a:ext uri="{FF2B5EF4-FFF2-40B4-BE49-F238E27FC236}">
                <a16:creationId xmlns:a16="http://schemas.microsoft.com/office/drawing/2014/main" id="{CF3CE1C6-9C44-4581-AC01-3BE629697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949" y="5112274"/>
            <a:ext cx="8229600" cy="987552"/>
          </a:xfrm>
        </p:spPr>
        <p:txBody>
          <a:bodyPr/>
          <a:lstStyle/>
          <a:p>
            <a:r>
              <a:rPr lang="en-US" dirty="0"/>
              <a:t>Sources:	●	2025 PRC Community Health Survey, PRC, Inc. [Items 29-30]</a:t>
            </a:r>
          </a:p>
          <a:p>
            <a:r>
              <a:rPr lang="en-US" dirty="0"/>
              <a:t>	● 	Behavioral Risk Factor Surveillance System Survey Data. Atlanta, Georgia. United States Department of Health and Human Services, Centers for Disease Control and Prevention (CDC): 2023 California data.</a:t>
            </a:r>
          </a:p>
          <a:p>
            <a:r>
              <a:rPr lang="en-US" dirty="0"/>
              <a:t>	● 	2023 PRC National Health Survey, PRC, Inc.</a:t>
            </a:r>
          </a:p>
          <a:p>
            <a:r>
              <a:rPr lang="en-US" dirty="0"/>
              <a:t>	●	US Department of Health and Human Services. Healthy People 2030. https://health.gov/healthypeople</a:t>
            </a:r>
          </a:p>
          <a:p>
            <a:r>
              <a:rPr lang="en-US" dirty="0"/>
              <a:t>Notes:	● 	Asked of all respondents.	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9" name="State/US">
            <a:extLst>
              <a:ext uri="{FF2B5EF4-FFF2-40B4-BE49-F238E27FC236}">
                <a16:creationId xmlns:a16="http://schemas.microsoft.com/office/drawing/2014/main" id="{588BC0D7-AA27-4FC6-8395-C973BD5D0A88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59378469"/>
              </p:ext>
            </p:extLst>
          </p:nvPr>
        </p:nvGraphicFramePr>
        <p:xfrm>
          <a:off x="457200" y="2111375"/>
          <a:ext cx="387667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US">
            <a:extLst>
              <a:ext uri="{FF2B5EF4-FFF2-40B4-BE49-F238E27FC236}">
                <a16:creationId xmlns:a16="http://schemas.microsoft.com/office/drawing/2014/main" id="{9EB8C4AC-4DC1-40FA-B6B3-A7DC04F676A2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4043819442"/>
              </p:ext>
            </p:extLst>
          </p:nvPr>
        </p:nvGraphicFramePr>
        <p:xfrm>
          <a:off x="4810125" y="2111375"/>
          <a:ext cx="387667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4">
            <a:extLst>
              <a:ext uri="{FF2B5EF4-FFF2-40B4-BE49-F238E27FC236}">
                <a16:creationId xmlns:a16="http://schemas.microsoft.com/office/drawing/2014/main" id="{45E507AA-4CD6-4EC5-80E1-949A73594F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Prevalence of </a:t>
            </a:r>
          </a:p>
          <a:p>
            <a:r>
              <a:rPr lang="en-US" sz="2000" dirty="0"/>
              <a:t>High Blood Pressure</a:t>
            </a:r>
            <a:br>
              <a:rPr lang="en-US" dirty="0"/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Healthy People 2030 = 42.6% or Lower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CAC56CF2-6CF2-428C-ACE1-4FB4B8DEB4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10125" y="847243"/>
            <a:ext cx="3876675" cy="865319"/>
          </a:xfrm>
        </p:spPr>
        <p:txBody>
          <a:bodyPr/>
          <a:lstStyle/>
          <a:p>
            <a:r>
              <a:rPr lang="en-US" sz="2000" dirty="0"/>
              <a:t>Prevalence of </a:t>
            </a:r>
          </a:p>
          <a:p>
            <a:r>
              <a:rPr lang="en-US" sz="2000" dirty="0"/>
              <a:t>High Blood Cholesterol</a:t>
            </a:r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3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EFF7A-5D81-6879-6B04-DF1A82A08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8456AB2-7557-B092-EAB9-1DC68589B781}"/>
              </a:ext>
            </a:extLst>
          </p:cNvPr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Housing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6459B5F-B468-6178-5769-5F9E9802783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Today’s Event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0" y="1645920"/>
            <a:ext cx="6585001" cy="4754880"/>
          </a:xfrm>
        </p:spPr>
        <p:txBody>
          <a:bodyPr>
            <a:normAutofit/>
          </a:bodyPr>
          <a:lstStyle/>
          <a:p>
            <a:pPr marL="514350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>
                <a:ln w="3175">
                  <a:noFill/>
                </a:ln>
                <a:solidFill>
                  <a:sysClr val="windowText" lastClr="000000"/>
                </a:solidFill>
              </a:rPr>
              <a:t>All attendees will be in listen-only mode.  </a:t>
            </a:r>
          </a:p>
          <a:p>
            <a:pPr marL="801688" lvl="1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b="0" i="1" dirty="0">
                <a:ln w="3175">
                  <a:noFill/>
                </a:ln>
                <a:solidFill>
                  <a:sysClr val="windowText" lastClr="000000"/>
                </a:solidFill>
              </a:rPr>
              <a:t>However, you can use the “Questions” section of the dashboard to type in questions at any time, and these will be addressed at the end of the data presentation.</a:t>
            </a:r>
          </a:p>
          <a:p>
            <a:pPr marL="801688" lvl="1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1800" b="0" i="1" dirty="0">
              <a:ln w="3175">
                <a:noFill/>
              </a:ln>
              <a:solidFill>
                <a:sysClr val="windowText" lastClr="000000"/>
              </a:solidFill>
            </a:endParaRPr>
          </a:p>
          <a:p>
            <a:pPr marL="514350" indent="-28575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>
                <a:ln w="3175">
                  <a:noFill/>
                </a:ln>
                <a:solidFill>
                  <a:sysClr val="windowText" lastClr="000000"/>
                </a:solidFill>
              </a:rPr>
              <a:t>This presentation will include opportunities to get feedback from you.</a:t>
            </a:r>
          </a:p>
          <a:p>
            <a:pPr marL="801688" lvl="1" indent="-28575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i="1" dirty="0">
                <a:ln w="3175">
                  <a:noFill/>
                </a:ln>
                <a:solidFill>
                  <a:sysClr val="windowText" lastClr="000000"/>
                </a:solidFill>
              </a:rPr>
              <a:t>To do this, you will need to use a separate mobile device to participate (or access a second screen/window with a web browser).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537A59-809F-471F-A716-2002E50DB6D7}"/>
              </a:ext>
            </a:extLst>
          </p:cNvPr>
          <p:cNvGrpSpPr/>
          <p:nvPr/>
        </p:nvGrpSpPr>
        <p:grpSpPr>
          <a:xfrm>
            <a:off x="7200471" y="1861457"/>
            <a:ext cx="1567543" cy="1567543"/>
            <a:chOff x="7292938" y="1861457"/>
            <a:chExt cx="1567543" cy="1567543"/>
          </a:xfrm>
        </p:grpSpPr>
        <p:pic>
          <p:nvPicPr>
            <p:cNvPr id="6" name="Graphic 5" descr="Radio microphone">
              <a:extLst>
                <a:ext uri="{FF2B5EF4-FFF2-40B4-BE49-F238E27FC236}">
                  <a16:creationId xmlns:a16="http://schemas.microsoft.com/office/drawing/2014/main" id="{5265825C-2C31-4392-ACA7-AB0182B36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543676" y="2139360"/>
              <a:ext cx="1066068" cy="1066068"/>
            </a:xfrm>
            <a:prstGeom prst="rect">
              <a:avLst/>
            </a:prstGeom>
          </p:spPr>
        </p:pic>
        <p:sp>
          <p:nvSpPr>
            <p:cNvPr id="7" name="&quot;Not Allowed&quot; Symbol 6">
              <a:extLst>
                <a:ext uri="{FF2B5EF4-FFF2-40B4-BE49-F238E27FC236}">
                  <a16:creationId xmlns:a16="http://schemas.microsoft.com/office/drawing/2014/main" id="{9EB05C89-900D-4ED8-BC67-760F7F470F40}"/>
                </a:ext>
              </a:extLst>
            </p:cNvPr>
            <p:cNvSpPr/>
            <p:nvPr/>
          </p:nvSpPr>
          <p:spPr>
            <a:xfrm>
              <a:off x="7292938" y="1861457"/>
              <a:ext cx="1567543" cy="1567543"/>
            </a:xfrm>
            <a:prstGeom prst="noSmoking">
              <a:avLst>
                <a:gd name="adj" fmla="val 714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8" name="Graphic 7" descr="Smart Phone">
            <a:extLst>
              <a:ext uri="{FF2B5EF4-FFF2-40B4-BE49-F238E27FC236}">
                <a16:creationId xmlns:a16="http://schemas.microsoft.com/office/drawing/2014/main" id="{A974AEA6-8968-4EE1-B175-8CBDCC8087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91662" y="4094513"/>
            <a:ext cx="1985160" cy="1985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012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5599814"/>
            <a:ext cx="8229600" cy="685452"/>
          </a:xfrm>
        </p:spPr>
        <p:txBody>
          <a:bodyPr/>
          <a:lstStyle/>
          <a:p>
            <a:r>
              <a:rPr lang="en-US" dirty="0"/>
              <a:t>Sources:	●	2025 PRC Community Health Survey, PRC, Inc. [Item 56]</a:t>
            </a:r>
          </a:p>
          <a:p>
            <a:r>
              <a:rPr lang="en-US" dirty="0"/>
              <a:t>Notes:	● 	Asked of all respondents.	</a:t>
            </a: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519086783"/>
              </p:ext>
            </p:extLst>
          </p:nvPr>
        </p:nvGraphicFramePr>
        <p:xfrm>
          <a:off x="457200" y="2111375"/>
          <a:ext cx="387667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Placeholder 11">
            <a:extLst>
              <a:ext uri="{FF2B5EF4-FFF2-40B4-BE49-F238E27FC236}">
                <a16:creationId xmlns:a16="http://schemas.microsoft.com/office/drawing/2014/main" id="{F30AFE31-DDA7-CAE3-1DD8-F9B1ACF8A3A5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248498658"/>
              </p:ext>
            </p:extLst>
          </p:nvPr>
        </p:nvGraphicFramePr>
        <p:xfrm>
          <a:off x="4810125" y="2111375"/>
          <a:ext cx="387667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F0C186-F8FD-0452-9383-B84AD67813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t" anchorCtr="0"/>
          <a:lstStyle/>
          <a:p>
            <a:r>
              <a:rPr lang="en-US" sz="1800" dirty="0"/>
              <a:t>Frequency of Worry/Stress About Paying Rent/Mortgage in Past Year</a:t>
            </a:r>
            <a:br>
              <a:rPr lang="en-US" sz="2400" dirty="0"/>
            </a:br>
            <a:r>
              <a:rPr lang="en-US" sz="1400" dirty="0"/>
              <a:t>(Monterey County, 2025)</a:t>
            </a:r>
            <a:endParaRPr lang="en-US" sz="2400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83839077-8234-A67A-E9F6-6A5DB52E417F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4742785" y="808498"/>
            <a:ext cx="4011356" cy="11302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0" kern="1200" spc="-50" baseline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/>
              <a:t>“Always/Usually/Sometimes” Worried</a:t>
            </a:r>
            <a:br>
              <a:rPr lang="en-US" sz="1800" dirty="0"/>
            </a:br>
            <a:r>
              <a:rPr lang="en-US" sz="1800" dirty="0"/>
              <a:t>About Paying Rent/Mortgage in Past Year</a:t>
            </a:r>
          </a:p>
          <a:p>
            <a:r>
              <a:rPr lang="en-US" sz="1400" dirty="0"/>
              <a:t>(Monterey County)</a:t>
            </a:r>
          </a:p>
        </p:txBody>
      </p:sp>
    </p:spTree>
    <p:extLst>
      <p:ext uri="{BB962C8B-B14F-4D97-AF65-F5344CB8AC3E}">
        <p14:creationId xmlns:p14="http://schemas.microsoft.com/office/powerpoint/2010/main" val="19548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“Always/Usually/Sometimes” Worried</a:t>
            </a:r>
            <a:br>
              <a:rPr lang="en-US" dirty="0"/>
            </a:br>
            <a:r>
              <a:rPr lang="en-US" dirty="0"/>
              <a:t>About Paying Rent/Mortgage in the Past Year</a:t>
            </a:r>
            <a:br>
              <a:rPr lang="en-US" dirty="0"/>
            </a:br>
            <a:r>
              <a:rPr lang="en-US" sz="1800" dirty="0"/>
              <a:t>(Monterey County, 2025)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	●	2025 PRC Community Health Survey, PRC, Inc. [Item 56]</a:t>
            </a:r>
          </a:p>
          <a:p>
            <a:r>
              <a:rPr lang="en-US" dirty="0"/>
              <a:t>Notes:	●	Asked of all respondents.</a:t>
            </a:r>
            <a:endParaRPr lang="en-US" dirty="0">
              <a:highlight>
                <a:srgbClr val="FFFF00"/>
              </a:highlight>
            </a:endParaRPr>
          </a:p>
        </p:txBody>
      </p:sp>
      <p:graphicFrame>
        <p:nvGraphicFramePr>
          <p:cNvPr id="4" name="Demo">
            <a:extLst>
              <a:ext uri="{FF2B5EF4-FFF2-40B4-BE49-F238E27FC236}">
                <a16:creationId xmlns:a16="http://schemas.microsoft.com/office/drawing/2014/main" id="{0814B56C-B0CE-13AB-D2B5-FEAE979AD865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716613861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1EE9232-F1B3-463C-8F24-73CF06C7C09E}"/>
              </a:ext>
            </a:extLst>
          </p:cNvPr>
          <p:cNvSpPr/>
          <p:nvPr/>
        </p:nvSpPr>
        <p:spPr>
          <a:xfrm>
            <a:off x="6753225" y="1828800"/>
            <a:ext cx="1865762" cy="548216"/>
          </a:xfrm>
          <a:prstGeom prst="rect">
            <a:avLst/>
          </a:prstGeom>
          <a:solidFill>
            <a:srgbClr val="F9DFDF"/>
          </a:solidFill>
          <a:ln w="12700">
            <a:noFill/>
          </a:ln>
        </p:spPr>
        <p:txBody>
          <a:bodyPr wrap="square" lIns="91440" tIns="0" rIns="91440" bIns="0" rtlCol="0" anchor="ctr" anchorCtr="0">
            <a:noAutofit/>
          </a:bodyPr>
          <a:lstStyle/>
          <a:p>
            <a:pPr>
              <a:tabLst>
                <a:tab pos="1657350" algn="r"/>
              </a:tabLst>
            </a:pPr>
            <a:r>
              <a:rPr lang="en-US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homeowners	28.0%</a:t>
            </a:r>
          </a:p>
          <a:p>
            <a:pPr>
              <a:tabLst>
                <a:tab pos="1657350" algn="r"/>
              </a:tabLst>
            </a:pPr>
            <a:r>
              <a:rPr lang="en-US" sz="1000" dirty="0">
                <a:solidFill>
                  <a:schemeClr val="accent2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Among renters	62.5%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15E77E-FC2D-F04D-4DEE-A1602F07EF50}"/>
              </a:ext>
            </a:extLst>
          </p:cNvPr>
          <p:cNvSpPr txBox="1"/>
          <p:nvPr/>
        </p:nvSpPr>
        <p:spPr>
          <a:xfrm>
            <a:off x="6450418" y="5940055"/>
            <a:ext cx="2346250" cy="55289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Geographically, highest in the Salinas area.</a:t>
            </a:r>
          </a:p>
        </p:txBody>
      </p:sp>
    </p:spTree>
    <p:extLst>
      <p:ext uri="{BB962C8B-B14F-4D97-AF65-F5344CB8AC3E}">
        <p14:creationId xmlns:p14="http://schemas.microsoft.com/office/powerpoint/2010/main" val="321086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Unhealthy or Unsafe Housing Conditions in the Past Year</a:t>
            </a:r>
            <a:br>
              <a:rPr lang="en-US" dirty="0"/>
            </a:br>
            <a:r>
              <a:rPr lang="en-US" sz="1800" dirty="0"/>
              <a:t>(Monterey County, 2025)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422605"/>
            <a:ext cx="8229600" cy="862660"/>
          </a:xfrm>
        </p:spPr>
        <p:txBody>
          <a:bodyPr>
            <a:normAutofit/>
          </a:bodyPr>
          <a:lstStyle/>
          <a:p>
            <a:r>
              <a:rPr lang="en-US" dirty="0"/>
              <a:t>Sources:	●	2025 PRC Community Health Survey, PRC, Inc. [Item 55]</a:t>
            </a:r>
          </a:p>
          <a:p>
            <a:r>
              <a:rPr lang="en-US" dirty="0"/>
              <a:t>Notes:	●	Asked of all respondents.</a:t>
            </a:r>
          </a:p>
          <a:p>
            <a:r>
              <a:rPr lang="en-US" dirty="0"/>
              <a:t>	● 	Includes respondents who say they experienced ongoing problems in their current home with water leaks, rodents, insects, mold, or other housing conditions that might make living there unhealthy or unsafe.</a:t>
            </a:r>
          </a:p>
        </p:txBody>
      </p:sp>
      <p:graphicFrame>
        <p:nvGraphicFramePr>
          <p:cNvPr id="4" name="Demo">
            <a:extLst>
              <a:ext uri="{FF2B5EF4-FFF2-40B4-BE49-F238E27FC236}">
                <a16:creationId xmlns:a16="http://schemas.microsoft.com/office/drawing/2014/main" id="{6B0E7A96-A6A6-BC8D-349C-A058AB3898AE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241612900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A3BE71A-47E5-4DF4-9DAD-E1B435D149F9}"/>
              </a:ext>
            </a:extLst>
          </p:cNvPr>
          <p:cNvSpPr/>
          <p:nvPr/>
        </p:nvSpPr>
        <p:spPr>
          <a:xfrm>
            <a:off x="6753225" y="1975910"/>
            <a:ext cx="1865762" cy="548216"/>
          </a:xfrm>
          <a:prstGeom prst="rect">
            <a:avLst/>
          </a:prstGeom>
          <a:solidFill>
            <a:srgbClr val="F9DFDF"/>
          </a:solidFill>
          <a:ln w="12700">
            <a:noFill/>
          </a:ln>
        </p:spPr>
        <p:txBody>
          <a:bodyPr wrap="square" lIns="91440" tIns="0" rIns="91440" bIns="0" rtlCol="0" anchor="ctr" anchorCtr="0">
            <a:noAutofit/>
          </a:bodyPr>
          <a:lstStyle/>
          <a:p>
            <a:pPr>
              <a:tabLst>
                <a:tab pos="1657350" algn="r"/>
              </a:tabLst>
            </a:pPr>
            <a:r>
              <a:rPr lang="en-US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homeowners	15.3%</a:t>
            </a:r>
          </a:p>
          <a:p>
            <a:pPr>
              <a:tabLst>
                <a:tab pos="1657350" algn="r"/>
              </a:tabLst>
            </a:pPr>
            <a:r>
              <a:rPr lang="en-US" sz="1000" dirty="0">
                <a:solidFill>
                  <a:schemeClr val="accent2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Among renters	25.1%</a:t>
            </a:r>
          </a:p>
        </p:txBody>
      </p:sp>
    </p:spTree>
    <p:extLst>
      <p:ext uri="{BB962C8B-B14F-4D97-AF65-F5344CB8AC3E}">
        <p14:creationId xmlns:p14="http://schemas.microsoft.com/office/powerpoint/2010/main" val="419163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El"/>
        </p:bldSub>
      </p:bldGraphic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719FD-766B-43F0-B3F7-47FDC1492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931E283-3962-0719-6943-406FAA58A719}"/>
              </a:ext>
            </a:extLst>
          </p:cNvPr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Housing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763F43F-3F53-8781-70BF-287508AA8DF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440" y="619125"/>
            <a:ext cx="9066028" cy="1113739"/>
          </a:xfrm>
        </p:spPr>
        <p:txBody>
          <a:bodyPr/>
          <a:lstStyle/>
          <a:p>
            <a:r>
              <a:rPr lang="en-US" dirty="0"/>
              <a:t>Teen Birth Rate by Race/Ethnicity</a:t>
            </a:r>
            <a:br>
              <a:rPr lang="en-US" dirty="0"/>
            </a:br>
            <a:r>
              <a:rPr lang="en-US" sz="1600" b="0" dirty="0"/>
              <a:t>(Births to </a:t>
            </a:r>
            <a:r>
              <a:rPr lang="en-US" sz="1600" dirty="0"/>
              <a:t>Females</a:t>
            </a:r>
            <a:r>
              <a:rPr lang="en-US" sz="1600" b="0" dirty="0"/>
              <a:t> Age 15-19 per 1,000 Fe</a:t>
            </a:r>
            <a:r>
              <a:rPr lang="en-US" sz="1600" b="0" dirty="0">
                <a:solidFill>
                  <a:schemeClr val="tx1"/>
                </a:solidFill>
              </a:rPr>
              <a:t>males Age 15-19; Monterey County, 2017-2023)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 	●	Centers for Disease Control and Prevention, National Vital Statistics System.</a:t>
            </a:r>
          </a:p>
          <a:p>
            <a:r>
              <a:rPr lang="en-US" dirty="0"/>
              <a:t> 	●	Center for Applied Research and Engagement Systems (CARES), University of Missouri Extension. Retrieved July 2025 via SparkMap (sparkmap.org).</a:t>
            </a:r>
          </a:p>
          <a:p>
            <a:r>
              <a:rPr lang="en-US" dirty="0"/>
              <a:t>Notes:	●	This indicator reports the rate of total births to women under the age of 15-19 per 1,000 female population age 15-19.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● 	</a:t>
            </a:r>
            <a:r>
              <a:rPr lang="en-US" dirty="0"/>
              <a:t>Race categories reflect individuals without Hispanic origin.  </a:t>
            </a:r>
          </a:p>
          <a:p>
            <a:endParaRPr lang="en-US" dirty="0"/>
          </a:p>
        </p:txBody>
      </p:sp>
      <p:graphicFrame>
        <p:nvGraphicFramePr>
          <p:cNvPr id="4" name="Chart Placeholder 6">
            <a:extLst>
              <a:ext uri="{FF2B5EF4-FFF2-40B4-BE49-F238E27FC236}">
                <a16:creationId xmlns:a16="http://schemas.microsoft.com/office/drawing/2014/main" id="{43046257-6AD3-857F-D767-AB17BEC5FCF1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593986464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219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El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CA7A5-4B99-39BB-1B7A-CFFCC96E0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F7E65E0-136E-95B6-F7D5-15B3BF843079}"/>
              </a:ext>
            </a:extLst>
          </p:cNvPr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Housing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809CD3A-92BF-50A6-0459-1578A05F0810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6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Sources:	● 	CDC WONDER Online Query System. Centers for Disease Control and Prevention, Epidemiology Program Office, Division of Public Health Surveillance and Informatics. Data extracted July 2025.</a:t>
            </a:r>
          </a:p>
        </p:txBody>
      </p:sp>
      <p:graphicFrame>
        <p:nvGraphicFramePr>
          <p:cNvPr id="10" name="Chart Placeholder 6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885248010"/>
              </p:ext>
            </p:extLst>
          </p:nvPr>
        </p:nvGraphicFramePr>
        <p:xfrm>
          <a:off x="4810125" y="2111375"/>
          <a:ext cx="387667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3"/>
          <p:cNvSpPr>
            <a:spLocks noGrp="1"/>
          </p:cNvSpPr>
          <p:nvPr>
            <p:ph type="body" sz="quarter" idx="16"/>
          </p:nvPr>
        </p:nvSpPr>
        <p:spPr>
          <a:xfrm>
            <a:off x="4810125" y="808038"/>
            <a:ext cx="3876675" cy="1130300"/>
          </a:xfrm>
          <a:prstGeom prst="rect">
            <a:avLst/>
          </a:prstGeom>
        </p:spPr>
        <p:txBody>
          <a:bodyPr/>
          <a:lstStyle/>
          <a:p>
            <a:r>
              <a:rPr lang="en-US" sz="1800" dirty="0"/>
              <a:t>Leading Causes of </a:t>
            </a:r>
            <a:br>
              <a:rPr lang="en-US" sz="1800" dirty="0"/>
            </a:br>
            <a:r>
              <a:rPr lang="en-US" sz="1800" dirty="0"/>
              <a:t>Unintentional Injury Deaths</a:t>
            </a:r>
            <a:br>
              <a:rPr lang="en-US" sz="1800" dirty="0"/>
            </a:br>
            <a:r>
              <a:rPr lang="en-US" sz="1400" b="0" dirty="0"/>
              <a:t>(Monterey County, </a:t>
            </a:r>
            <a:r>
              <a:rPr lang="en-US" sz="1400" b="0" dirty="0">
                <a:solidFill>
                  <a:schemeClr val="tx1"/>
                </a:solidFill>
              </a:rPr>
              <a:t>2021-2023</a:t>
            </a:r>
            <a:r>
              <a:rPr lang="en-US" sz="1400" b="0" dirty="0"/>
              <a:t>)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F7158550-9F07-3955-78EF-F2F44D8AB5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808038"/>
            <a:ext cx="3876675" cy="1130300"/>
          </a:xfrm>
        </p:spPr>
        <p:txBody>
          <a:bodyPr>
            <a:noAutofit/>
          </a:bodyPr>
          <a:lstStyle/>
          <a:p>
            <a:r>
              <a:rPr lang="en-US" sz="1800" dirty="0"/>
              <a:t>Unintentional Injury Mortality Trends</a:t>
            </a:r>
            <a:br>
              <a:rPr lang="en-US" sz="1800" dirty="0"/>
            </a:br>
            <a:r>
              <a:rPr lang="en-US" sz="1200" b="0" dirty="0"/>
              <a:t>(</a:t>
            </a:r>
            <a:r>
              <a:rPr lang="en-US" sz="1400" b="0" dirty="0"/>
              <a:t>Annual Average Deaths per 100,000 Population)</a:t>
            </a:r>
            <a:br>
              <a:rPr lang="en-US" sz="1400" b="0" dirty="0"/>
            </a:b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Healthy People 2030 = 43.2 or Lower</a:t>
            </a:r>
            <a:endParaRPr lang="en-US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4" name="2eTrend">
            <a:extLst>
              <a:ext uri="{FF2B5EF4-FFF2-40B4-BE49-F238E27FC236}">
                <a16:creationId xmlns:a16="http://schemas.microsoft.com/office/drawing/2014/main" id="{552EC00D-08A5-909B-CB52-3F78B080170D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707257412"/>
              </p:ext>
            </p:extLst>
          </p:nvPr>
        </p:nvGraphicFramePr>
        <p:xfrm>
          <a:off x="457200" y="2111375"/>
          <a:ext cx="387667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699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Have Ever Been Hit, Slapped, Pushed, </a:t>
            </a:r>
            <a:br>
              <a:rPr lang="en-US" dirty="0"/>
            </a:br>
            <a:r>
              <a:rPr lang="en-US" dirty="0"/>
              <a:t>Kicked, or Hurt in Any Way by an Intimate Partner</a:t>
            </a: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Sources:	●	2025 PRC Community Health Survey, PRC, Inc. [Item 33]</a:t>
            </a:r>
          </a:p>
          <a:p>
            <a:r>
              <a:rPr lang="en-US" dirty="0"/>
              <a:t>	● 	2023 PRC National Health Survey, PRC, Inc.</a:t>
            </a:r>
          </a:p>
          <a:p>
            <a:r>
              <a:rPr lang="en-US" dirty="0"/>
              <a:t>Notes:	● 	Asked of all respondents.	</a:t>
            </a:r>
          </a:p>
        </p:txBody>
      </p:sp>
      <p:graphicFrame>
        <p:nvGraphicFramePr>
          <p:cNvPr id="10" name="US">
            <a:extLst>
              <a:ext uri="{FF2B5EF4-FFF2-40B4-BE49-F238E27FC236}">
                <a16:creationId xmlns:a16="http://schemas.microsoft.com/office/drawing/2014/main" id="{06BC345A-7ED9-AB5C-5058-2E7AB684465D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992626344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Placeholder 11">
            <a:extLst>
              <a:ext uri="{FF2B5EF4-FFF2-40B4-BE49-F238E27FC236}">
                <a16:creationId xmlns:a16="http://schemas.microsoft.com/office/drawing/2014/main" id="{924EAAB4-095B-5E61-7293-CD3D039347D8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974599656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619008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Monterey County</a:t>
            </a:r>
          </a:p>
        </p:txBody>
      </p:sp>
    </p:spTree>
    <p:extLst>
      <p:ext uri="{BB962C8B-B14F-4D97-AF65-F5344CB8AC3E}">
        <p14:creationId xmlns:p14="http://schemas.microsoft.com/office/powerpoint/2010/main" val="57892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D2BB0-568A-265D-0181-4F2F8B601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DA15BA6-60D6-2374-7073-831FB3B5B268}"/>
              </a:ext>
            </a:extLst>
          </p:cNvPr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Housing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98F10F3-A097-57DD-BDAC-C60D9335ADC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1B7AD-1858-6E51-05FE-11F39B61B0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Select Mental Health Indicators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F289A-A54D-8E0F-5BDF-49CFA4BB1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971800"/>
            <a:ext cx="8229600" cy="313465"/>
          </a:xfrm>
        </p:spPr>
        <p:txBody>
          <a:bodyPr/>
          <a:lstStyle/>
          <a:p>
            <a:r>
              <a:rPr lang="en-US" dirty="0"/>
              <a:t>Sources:	●	2025 PRC Community Health Survey, PRC, Inc.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3B6F3C-E36B-0CA7-DC0A-2888F6B0AC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Experience “Fair” or “Poor” Mental Health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664D28-0ED5-7301-FA8F-80F2E399FE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Diagnosed With a Depressive Disorder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95A41D-6E79-A42C-99A6-5823DA1B3D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Typical Day Is “Extremely” </a:t>
            </a:r>
            <a:br>
              <a:rPr lang="en-US" dirty="0"/>
            </a:br>
            <a:r>
              <a:rPr lang="en-US" dirty="0"/>
              <a:t>or “Very” Stressful</a:t>
            </a:r>
          </a:p>
        </p:txBody>
      </p:sp>
      <p:graphicFrame>
        <p:nvGraphicFramePr>
          <p:cNvPr id="10" name="Chart Placeholder 11">
            <a:extLst>
              <a:ext uri="{FF2B5EF4-FFF2-40B4-BE49-F238E27FC236}">
                <a16:creationId xmlns:a16="http://schemas.microsoft.com/office/drawing/2014/main" id="{C01DA541-09AD-960B-E34D-B73D51985FB5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233813253"/>
              </p:ext>
            </p:extLst>
          </p:nvPr>
        </p:nvGraphicFramePr>
        <p:xfrm>
          <a:off x="457200" y="2111375"/>
          <a:ext cx="252412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Placeholder 11">
            <a:extLst>
              <a:ext uri="{FF2B5EF4-FFF2-40B4-BE49-F238E27FC236}">
                <a16:creationId xmlns:a16="http://schemas.microsoft.com/office/drawing/2014/main" id="{EB09867E-AF4A-1C00-DECB-55C68445C9CA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432872412"/>
              </p:ext>
            </p:extLst>
          </p:nvPr>
        </p:nvGraphicFramePr>
        <p:xfrm>
          <a:off x="3343275" y="2111375"/>
          <a:ext cx="2457450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60C1B786-B1AF-E81D-C697-4849FB8ABBED}"/>
              </a:ext>
            </a:extLst>
          </p:cNvPr>
          <p:cNvGraphicFramePr>
            <a:graphicFrameLocks noGrp="1"/>
          </p:cNvGraphicFramePr>
          <p:nvPr>
            <p:ph type="chart" sz="quarter" idx="17"/>
            <p:extLst>
              <p:ext uri="{D42A27DB-BD31-4B8C-83A1-F6EECF244321}">
                <p14:modId xmlns:p14="http://schemas.microsoft.com/office/powerpoint/2010/main" val="3803500419"/>
              </p:ext>
            </p:extLst>
          </p:nvPr>
        </p:nvGraphicFramePr>
        <p:xfrm>
          <a:off x="6162675" y="2111375"/>
          <a:ext cx="252412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C074218-DF7A-50C8-E95C-56204B5D521C}"/>
              </a:ext>
            </a:extLst>
          </p:cNvPr>
          <p:cNvSpPr txBox="1"/>
          <p:nvPr/>
        </p:nvSpPr>
        <p:spPr>
          <a:xfrm>
            <a:off x="1892596" y="4019107"/>
            <a:ext cx="829339" cy="482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Arial Narrow" panose="020B0606020202030204" pitchFamily="34" charset="0"/>
              </a:rPr>
              <a:t>Worse than US (24.4%)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2E48B-6197-4255-A7B9-78BA8CE351EA}"/>
              </a:ext>
            </a:extLst>
          </p:cNvPr>
          <p:cNvSpPr txBox="1"/>
          <p:nvPr/>
        </p:nvSpPr>
        <p:spPr>
          <a:xfrm>
            <a:off x="4680985" y="3090530"/>
            <a:ext cx="829339" cy="482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Arial Narrow" panose="020B0606020202030204" pitchFamily="34" charset="0"/>
              </a:rPr>
              <a:t>Better than US (30.8%)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A95831-A4C9-05B3-5954-DD5CF3E55EBB}"/>
              </a:ext>
            </a:extLst>
          </p:cNvPr>
          <p:cNvSpPr txBox="1"/>
          <p:nvPr/>
        </p:nvSpPr>
        <p:spPr>
          <a:xfrm>
            <a:off x="4494028" y="5671332"/>
            <a:ext cx="440542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i="1" dirty="0">
                <a:solidFill>
                  <a:schemeClr val="accent5"/>
                </a:solidFill>
                <a:latin typeface="Arial Narrow" panose="020B0606020202030204" pitchFamily="34" charset="0"/>
              </a:rPr>
              <a:t>At greater risk are: women, younger adults, those with lower incomes, Hispanic residents, LGBTQ+ residents.</a:t>
            </a:r>
          </a:p>
        </p:txBody>
      </p:sp>
    </p:spTree>
    <p:extLst>
      <p:ext uri="{BB962C8B-B14F-4D97-AF65-F5344CB8AC3E}">
        <p14:creationId xmlns:p14="http://schemas.microsoft.com/office/powerpoint/2010/main" val="260097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Graphic spid="10" grpId="0">
        <p:bldAsOne/>
      </p:bldGraphic>
      <p:bldGraphic spid="11" grpId="0">
        <p:bldAsOne/>
      </p:bldGraphic>
      <p:bldGraphic spid="12" grpId="0">
        <p:bldAsOne/>
      </p:bldGraphic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5BF468-7A48-42D6-BFFC-A33CC15189D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en-US" sz="1400" b="0" dirty="0"/>
              <a:t>The PRC Community Health Needs Assessment consists of both primary and secondary data.</a:t>
            </a:r>
          </a:p>
          <a:p>
            <a:endParaRPr lang="en-US" sz="1400" b="0" dirty="0"/>
          </a:p>
          <a:p>
            <a:endParaRPr lang="en-US" sz="1400" b="0" dirty="0"/>
          </a:p>
          <a:p>
            <a:r>
              <a:rPr lang="en-US" sz="1400" dirty="0"/>
              <a:t>BENCHMARKING</a:t>
            </a:r>
            <a:endParaRPr lang="en-US" sz="15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Previous Survey Data (2022)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PRC National Health Survey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California BRFSS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Healthy People 2030 targets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National vital statistics data</a:t>
            </a:r>
          </a:p>
          <a:p>
            <a:endParaRPr lang="en-US" sz="1400" b="0" dirty="0"/>
          </a:p>
          <a:p>
            <a:endParaRPr lang="en-US" sz="1400" b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8A4BEF-9245-49D9-A37C-13B8CAD79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292" y="4699975"/>
            <a:ext cx="852814" cy="1199364"/>
          </a:xfrm>
          <a:prstGeom prst="rect">
            <a:avLst/>
          </a:prstGeom>
        </p:spPr>
      </p:pic>
      <p:sp>
        <p:nvSpPr>
          <p:cNvPr id="22" name="Freeform 7">
            <a:extLst>
              <a:ext uri="{FF2B5EF4-FFF2-40B4-BE49-F238E27FC236}">
                <a16:creationId xmlns:a16="http://schemas.microsoft.com/office/drawing/2014/main" id="{266A6DEF-B896-45DE-A763-78ABBEC159B9}"/>
              </a:ext>
            </a:extLst>
          </p:cNvPr>
          <p:cNvSpPr/>
          <p:nvPr/>
        </p:nvSpPr>
        <p:spPr>
          <a:xfrm>
            <a:off x="4138534" y="4499846"/>
            <a:ext cx="4352277" cy="1532684"/>
          </a:xfrm>
          <a:custGeom>
            <a:avLst/>
            <a:gdLst>
              <a:gd name="connsiteX0" fmla="*/ 0 w 4103150"/>
              <a:gd name="connsiteY0" fmla="*/ 255498 h 1532684"/>
              <a:gd name="connsiteX1" fmla="*/ 255498 w 4103150"/>
              <a:gd name="connsiteY1" fmla="*/ 0 h 1532684"/>
              <a:gd name="connsiteX2" fmla="*/ 3847652 w 4103150"/>
              <a:gd name="connsiteY2" fmla="*/ 0 h 1532684"/>
              <a:gd name="connsiteX3" fmla="*/ 4103150 w 4103150"/>
              <a:gd name="connsiteY3" fmla="*/ 255498 h 1532684"/>
              <a:gd name="connsiteX4" fmla="*/ 4103150 w 4103150"/>
              <a:gd name="connsiteY4" fmla="*/ 1277186 h 1532684"/>
              <a:gd name="connsiteX5" fmla="*/ 3847652 w 4103150"/>
              <a:gd name="connsiteY5" fmla="*/ 1532684 h 1532684"/>
              <a:gd name="connsiteX6" fmla="*/ 255498 w 4103150"/>
              <a:gd name="connsiteY6" fmla="*/ 1532684 h 1532684"/>
              <a:gd name="connsiteX7" fmla="*/ 0 w 4103150"/>
              <a:gd name="connsiteY7" fmla="*/ 1277186 h 1532684"/>
              <a:gd name="connsiteX8" fmla="*/ 0 w 4103150"/>
              <a:gd name="connsiteY8" fmla="*/ 255498 h 153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3150" h="1532684">
                <a:moveTo>
                  <a:pt x="0" y="255498"/>
                </a:moveTo>
                <a:cubicBezTo>
                  <a:pt x="0" y="114390"/>
                  <a:pt x="114390" y="0"/>
                  <a:pt x="255498" y="0"/>
                </a:cubicBezTo>
                <a:lnTo>
                  <a:pt x="3847652" y="0"/>
                </a:lnTo>
                <a:cubicBezTo>
                  <a:pt x="3988760" y="0"/>
                  <a:pt x="4103150" y="114390"/>
                  <a:pt x="4103150" y="255498"/>
                </a:cubicBezTo>
                <a:lnTo>
                  <a:pt x="4103150" y="1277186"/>
                </a:lnTo>
                <a:cubicBezTo>
                  <a:pt x="4103150" y="1418294"/>
                  <a:pt x="3988760" y="1532684"/>
                  <a:pt x="3847652" y="1532684"/>
                </a:cubicBezTo>
                <a:lnTo>
                  <a:pt x="255498" y="1532684"/>
                </a:lnTo>
                <a:cubicBezTo>
                  <a:pt x="114390" y="1532684"/>
                  <a:pt x="0" y="1418294"/>
                  <a:pt x="0" y="1277186"/>
                </a:cubicBezTo>
                <a:lnTo>
                  <a:pt x="0" y="25549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625" tIns="188625" rIns="188625" bIns="188625" numCol="1" spcCol="1270" anchor="t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8A6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Customized Local Health Survey</a:t>
            </a:r>
          </a:p>
          <a:p>
            <a:pPr marL="114300" marR="0" lvl="1" indent="-114300" algn="l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8A6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Population-based, stratified by hospital service area</a:t>
            </a:r>
          </a:p>
          <a:p>
            <a:pPr marL="114300" marR="0" lvl="1" indent="-114300" algn="l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8A6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Targets health status, experience, behaviors</a:t>
            </a:r>
          </a:p>
          <a:p>
            <a:pPr marL="114300" marR="0" lvl="1" indent="-114300" algn="l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8A61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Conducted via landline/cell phones and internet-based surveys</a:t>
            </a:r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49F5756B-042B-49E7-B8A7-6DE916DEFCB8}"/>
              </a:ext>
            </a:extLst>
          </p:cNvPr>
          <p:cNvSpPr/>
          <p:nvPr/>
        </p:nvSpPr>
        <p:spPr>
          <a:xfrm>
            <a:off x="4145496" y="1343290"/>
            <a:ext cx="4345316" cy="1309572"/>
          </a:xfrm>
          <a:custGeom>
            <a:avLst/>
            <a:gdLst>
              <a:gd name="connsiteX0" fmla="*/ 0 w 4096587"/>
              <a:gd name="connsiteY0" fmla="*/ 218306 h 1309572"/>
              <a:gd name="connsiteX1" fmla="*/ 218306 w 4096587"/>
              <a:gd name="connsiteY1" fmla="*/ 0 h 1309572"/>
              <a:gd name="connsiteX2" fmla="*/ 3878281 w 4096587"/>
              <a:gd name="connsiteY2" fmla="*/ 0 h 1309572"/>
              <a:gd name="connsiteX3" fmla="*/ 4096587 w 4096587"/>
              <a:gd name="connsiteY3" fmla="*/ 218306 h 1309572"/>
              <a:gd name="connsiteX4" fmla="*/ 4096587 w 4096587"/>
              <a:gd name="connsiteY4" fmla="*/ 1091266 h 1309572"/>
              <a:gd name="connsiteX5" fmla="*/ 3878281 w 4096587"/>
              <a:gd name="connsiteY5" fmla="*/ 1309572 h 1309572"/>
              <a:gd name="connsiteX6" fmla="*/ 218306 w 4096587"/>
              <a:gd name="connsiteY6" fmla="*/ 1309572 h 1309572"/>
              <a:gd name="connsiteX7" fmla="*/ 0 w 4096587"/>
              <a:gd name="connsiteY7" fmla="*/ 1091266 h 1309572"/>
              <a:gd name="connsiteX8" fmla="*/ 0 w 4096587"/>
              <a:gd name="connsiteY8" fmla="*/ 218306 h 130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6587" h="1309572">
                <a:moveTo>
                  <a:pt x="0" y="218306"/>
                </a:moveTo>
                <a:cubicBezTo>
                  <a:pt x="0" y="97739"/>
                  <a:pt x="97739" y="0"/>
                  <a:pt x="218306" y="0"/>
                </a:cubicBezTo>
                <a:lnTo>
                  <a:pt x="3878281" y="0"/>
                </a:lnTo>
                <a:cubicBezTo>
                  <a:pt x="3998848" y="0"/>
                  <a:pt x="4096587" y="97739"/>
                  <a:pt x="4096587" y="218306"/>
                </a:cubicBezTo>
                <a:lnTo>
                  <a:pt x="4096587" y="1091266"/>
                </a:lnTo>
                <a:cubicBezTo>
                  <a:pt x="4096587" y="1211833"/>
                  <a:pt x="3998848" y="1309572"/>
                  <a:pt x="3878281" y="1309572"/>
                </a:cubicBezTo>
                <a:lnTo>
                  <a:pt x="218306" y="1309572"/>
                </a:lnTo>
                <a:cubicBezTo>
                  <a:pt x="97739" y="1309572"/>
                  <a:pt x="0" y="1211833"/>
                  <a:pt x="0" y="1091266"/>
                </a:cubicBezTo>
                <a:lnTo>
                  <a:pt x="0" y="21830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6133775"/>
              <a:satOff val="-13195"/>
              <a:lumOff val="-794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732" tIns="177732" rIns="177732" bIns="177732" numCol="1" spcCol="1270" anchor="t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Secondary Data</a:t>
            </a:r>
          </a:p>
          <a:p>
            <a:pPr marL="114300" marR="0" lvl="1" indent="-114300" algn="l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County-level data</a:t>
            </a:r>
          </a:p>
          <a:p>
            <a:pPr marL="114300" marR="0" lvl="1" indent="-114300" algn="l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Census data, vital statistics, other health-related data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42142270-109F-4D04-BA63-E3DBB5DA0538}"/>
              </a:ext>
            </a:extLst>
          </p:cNvPr>
          <p:cNvSpPr/>
          <p:nvPr/>
        </p:nvSpPr>
        <p:spPr>
          <a:xfrm>
            <a:off x="4138534" y="2810012"/>
            <a:ext cx="4352277" cy="1532684"/>
          </a:xfrm>
          <a:custGeom>
            <a:avLst/>
            <a:gdLst>
              <a:gd name="connsiteX0" fmla="*/ 0 w 4103150"/>
              <a:gd name="connsiteY0" fmla="*/ 255498 h 1532684"/>
              <a:gd name="connsiteX1" fmla="*/ 255498 w 4103150"/>
              <a:gd name="connsiteY1" fmla="*/ 0 h 1532684"/>
              <a:gd name="connsiteX2" fmla="*/ 3847652 w 4103150"/>
              <a:gd name="connsiteY2" fmla="*/ 0 h 1532684"/>
              <a:gd name="connsiteX3" fmla="*/ 4103150 w 4103150"/>
              <a:gd name="connsiteY3" fmla="*/ 255498 h 1532684"/>
              <a:gd name="connsiteX4" fmla="*/ 4103150 w 4103150"/>
              <a:gd name="connsiteY4" fmla="*/ 1277186 h 1532684"/>
              <a:gd name="connsiteX5" fmla="*/ 3847652 w 4103150"/>
              <a:gd name="connsiteY5" fmla="*/ 1532684 h 1532684"/>
              <a:gd name="connsiteX6" fmla="*/ 255498 w 4103150"/>
              <a:gd name="connsiteY6" fmla="*/ 1532684 h 1532684"/>
              <a:gd name="connsiteX7" fmla="*/ 0 w 4103150"/>
              <a:gd name="connsiteY7" fmla="*/ 1277186 h 1532684"/>
              <a:gd name="connsiteX8" fmla="*/ 0 w 4103150"/>
              <a:gd name="connsiteY8" fmla="*/ 255498 h 153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3150" h="1532684">
                <a:moveTo>
                  <a:pt x="0" y="255498"/>
                </a:moveTo>
                <a:cubicBezTo>
                  <a:pt x="0" y="114390"/>
                  <a:pt x="114390" y="0"/>
                  <a:pt x="255498" y="0"/>
                </a:cubicBezTo>
                <a:lnTo>
                  <a:pt x="3847652" y="0"/>
                </a:lnTo>
                <a:cubicBezTo>
                  <a:pt x="3988760" y="0"/>
                  <a:pt x="4103150" y="114390"/>
                  <a:pt x="4103150" y="255498"/>
                </a:cubicBezTo>
                <a:lnTo>
                  <a:pt x="4103150" y="1277186"/>
                </a:lnTo>
                <a:cubicBezTo>
                  <a:pt x="4103150" y="1418294"/>
                  <a:pt x="3988760" y="1532684"/>
                  <a:pt x="3847652" y="1532684"/>
                </a:cubicBezTo>
                <a:lnTo>
                  <a:pt x="255498" y="1532684"/>
                </a:lnTo>
                <a:cubicBezTo>
                  <a:pt x="114390" y="1532684"/>
                  <a:pt x="0" y="1418294"/>
                  <a:pt x="0" y="1277186"/>
                </a:cubicBezTo>
                <a:lnTo>
                  <a:pt x="0" y="25549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12267550"/>
              <a:satOff val="-26390"/>
              <a:lumOff val="-1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8625" tIns="188625" rIns="188625" bIns="188625" numCol="1" spcCol="1270" anchor="t" anchorCtr="0">
            <a:noAutofit/>
          </a:bodyPr>
          <a:lstStyle/>
          <a:p>
            <a:pPr marL="0" marR="0" lvl="0" indent="0" algn="l" defTabSz="711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A85D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Online Key Informant Survey</a:t>
            </a:r>
          </a:p>
          <a:p>
            <a:pPr marL="114300" marR="0" lvl="1" indent="-114300" algn="l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A85D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Community stakeholder input —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A85D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A85D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A85D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physicians, public health, other health providers, social services, community leaders</a:t>
            </a:r>
          </a:p>
          <a:p>
            <a:pPr marL="114300" marR="0" lvl="1" indent="-114300" algn="l" defTabSz="533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A85D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 on their experiences, the populations they serve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89186A1-E762-48F0-9DA1-191172F46E28}"/>
              </a:ext>
            </a:extLst>
          </p:cNvPr>
          <p:cNvSpPr txBox="1">
            <a:spLocks/>
          </p:cNvSpPr>
          <p:nvPr/>
        </p:nvSpPr>
        <p:spPr>
          <a:xfrm>
            <a:off x="2465890" y="457200"/>
            <a:ext cx="6220910" cy="101475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b="1" kern="1200" spc="-100">
                <a:solidFill>
                  <a:srgbClr val="5A85D7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/>
              <a:t>Community Health Needs Assessment</a:t>
            </a:r>
          </a:p>
        </p:txBody>
      </p:sp>
      <p:sp>
        <p:nvSpPr>
          <p:cNvPr id="26" name="Shape 2546">
            <a:extLst>
              <a:ext uri="{FF2B5EF4-FFF2-40B4-BE49-F238E27FC236}">
                <a16:creationId xmlns:a16="http://schemas.microsoft.com/office/drawing/2014/main" id="{3EABEF25-0789-42DB-B7F2-EBA650D85670}"/>
              </a:ext>
            </a:extLst>
          </p:cNvPr>
          <p:cNvSpPr/>
          <p:nvPr/>
        </p:nvSpPr>
        <p:spPr>
          <a:xfrm>
            <a:off x="2644604" y="1471953"/>
            <a:ext cx="1093461" cy="904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19045" tIns="19045" rIns="19045" bIns="19045" anchor="ctr"/>
          <a:lstStyle/>
          <a:p>
            <a:pPr marL="0" marR="0" lvl="0" indent="0" algn="l" defTabSz="228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pic>
        <p:nvPicPr>
          <p:cNvPr id="27" name="Graphic 26" descr="Customer review">
            <a:extLst>
              <a:ext uri="{FF2B5EF4-FFF2-40B4-BE49-F238E27FC236}">
                <a16:creationId xmlns:a16="http://schemas.microsoft.com/office/drawing/2014/main" id="{EB531A93-A935-4114-A3E8-7B90277DB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2977" y="2996589"/>
            <a:ext cx="1256058" cy="12560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1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Unable to Get Mental Health Services When Needed in the Past Year</a:t>
            </a:r>
            <a:br>
              <a:rPr lang="en-US" sz="2200" dirty="0"/>
            </a:br>
            <a:r>
              <a:rPr lang="en-US" sz="1800" b="0" dirty="0"/>
              <a:t>(Monterey County, 2025)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458046"/>
            <a:ext cx="8229600" cy="827219"/>
          </a:xfrm>
        </p:spPr>
        <p:txBody>
          <a:bodyPr/>
          <a:lstStyle/>
          <a:p>
            <a:r>
              <a:rPr lang="en-US" dirty="0"/>
              <a:t>Sources:	●	2025 PRC Community Health Survey, PRC, Inc. [Item 82]</a:t>
            </a:r>
          </a:p>
          <a:p>
            <a:r>
              <a:rPr lang="en-US" dirty="0"/>
              <a:t>Notes:	●	Asked of all respondents.</a:t>
            </a:r>
          </a:p>
        </p:txBody>
      </p:sp>
      <p:graphicFrame>
        <p:nvGraphicFramePr>
          <p:cNvPr id="4" name="Demo">
            <a:extLst>
              <a:ext uri="{FF2B5EF4-FFF2-40B4-BE49-F238E27FC236}">
                <a16:creationId xmlns:a16="http://schemas.microsoft.com/office/drawing/2014/main" id="{D3E2ADD1-0BD3-81E3-25FE-3AD9F80A5396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792022318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999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El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62047-1E7B-5EDB-5BD4-91ECEB78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US">
            <a:extLst>
              <a:ext uri="{FF2B5EF4-FFF2-40B4-BE49-F238E27FC236}">
                <a16:creationId xmlns:a16="http://schemas.microsoft.com/office/drawing/2014/main" id="{926A0DDD-E179-6E40-5D43-00507A62C39B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722150100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Placeholder 11">
            <a:extLst>
              <a:ext uri="{FF2B5EF4-FFF2-40B4-BE49-F238E27FC236}">
                <a16:creationId xmlns:a16="http://schemas.microsoft.com/office/drawing/2014/main" id="{5ACCE4EF-719F-9BA5-6D0B-BC975A5AF454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468984955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6490B3D5-5EBE-E894-329D-AA6AAECDBB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Aware of Mental Health Resources for Children</a:t>
            </a:r>
            <a:br>
              <a:rPr lang="en-US" dirty="0"/>
            </a:br>
            <a:r>
              <a:rPr lang="en-US" sz="1800" dirty="0"/>
              <a:t>(Parents of Children Age 5-17, 2025)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D45E729-012D-B0E4-ABDE-27FCBA2A9A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	●	2025 PRC Community Health Survey, PRC, Inc. [Item 322]</a:t>
            </a:r>
          </a:p>
          <a:p>
            <a:r>
              <a:rPr lang="en-US" dirty="0"/>
              <a:t>	● 	2023 PRC National Child &amp; Adolescent Health Survey, PRC, Inc.</a:t>
            </a:r>
          </a:p>
          <a:p>
            <a:r>
              <a:rPr lang="en-US" dirty="0"/>
              <a:t>Notes:	● 	Asked of all respondents with children age 5 through 17.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4B47DC-1973-52CE-E7EB-32A9E409572D}"/>
              </a:ext>
            </a:extLst>
          </p:cNvPr>
          <p:cNvSpPr txBox="1"/>
          <p:nvPr/>
        </p:nvSpPr>
        <p:spPr>
          <a:xfrm>
            <a:off x="6619008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Monterey County</a:t>
            </a:r>
          </a:p>
        </p:txBody>
      </p:sp>
    </p:spTree>
    <p:extLst>
      <p:ext uri="{BB962C8B-B14F-4D97-AF65-F5344CB8AC3E}">
        <p14:creationId xmlns:p14="http://schemas.microsoft.com/office/powerpoint/2010/main" val="334552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B7123-3B76-5A7B-4F8D-7784F711D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669D7A5-699E-1D33-7862-4EF1B44A6F8D}"/>
              </a:ext>
            </a:extLst>
          </p:cNvPr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Housing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F52A77-195B-C3C9-4C37-7BBC2C492EA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411128"/>
            <a:ext cx="8229600" cy="9875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Sources:	</a:t>
            </a:r>
            <a:r>
              <a:rPr lang="en-US" dirty="0">
                <a:sym typeface="Symbol"/>
              </a:rPr>
              <a:t>●	</a:t>
            </a:r>
            <a:r>
              <a:rPr lang="en-US" dirty="0"/>
              <a:t>2025 PRC Community Health Survey, PRC, Inc.</a:t>
            </a:r>
            <a:r>
              <a:rPr lang="en-US" dirty="0">
                <a:sym typeface="Symbol"/>
              </a:rPr>
              <a:t> [Item 112]</a:t>
            </a:r>
          </a:p>
          <a:p>
            <a:r>
              <a:rPr lang="en-US" dirty="0"/>
              <a:t>	● 	Behavioral Risk Factor Surveillance System Survey Data. Atlanta, Georgia. United States Department of Health and Human Services, Centers for Disease Control and Prevention (CDC): 2023 California data.</a:t>
            </a:r>
          </a:p>
          <a:p>
            <a:r>
              <a:rPr lang="en-US" dirty="0"/>
              <a:t>	● 	2023 PRC National Health Survey, PRC, Inc.</a:t>
            </a:r>
          </a:p>
          <a:p>
            <a:r>
              <a:rPr lang="en-US" dirty="0"/>
              <a:t>Notes:	</a:t>
            </a:r>
            <a:r>
              <a:rPr lang="en-US" dirty="0">
                <a:sym typeface="Symbol"/>
              </a:rPr>
              <a:t>●	Based on reported heights and weights, a</a:t>
            </a:r>
            <a:r>
              <a:rPr lang="en-US" dirty="0"/>
              <a:t>sked of all respondents.</a:t>
            </a:r>
          </a:p>
          <a:p>
            <a:r>
              <a:rPr lang="en-US" dirty="0"/>
              <a:t>	</a:t>
            </a:r>
            <a:r>
              <a:rPr lang="en-US" dirty="0">
                <a:sym typeface="Symbol"/>
              </a:rPr>
              <a:t>●	The definition of overweight is having a body mass index (BMI), a ratio of weight to height (kilograms divided by meters squared), greater than or equal to 25.0,. </a:t>
            </a:r>
            <a:br>
              <a:rPr lang="en-US" dirty="0">
                <a:sym typeface="Symbol"/>
              </a:rPr>
            </a:br>
            <a:r>
              <a:rPr lang="en-US" dirty="0">
                <a:sym typeface="Symbol"/>
              </a:rPr>
              <a:t>The definition for obesity is a BMI greater than or equal to 30.0.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0" name="2e">
            <a:extLst>
              <a:ext uri="{FF2B5EF4-FFF2-40B4-BE49-F238E27FC236}">
                <a16:creationId xmlns:a16="http://schemas.microsoft.com/office/drawing/2014/main" id="{3F0EE8FF-4EB4-34DE-9886-3A91F2BD6EED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185063436"/>
              </p:ext>
            </p:extLst>
          </p:nvPr>
        </p:nvGraphicFramePr>
        <p:xfrm>
          <a:off x="457200" y="2111375"/>
          <a:ext cx="387667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2e">
            <a:extLst>
              <a:ext uri="{FF2B5EF4-FFF2-40B4-BE49-F238E27FC236}">
                <a16:creationId xmlns:a16="http://schemas.microsoft.com/office/drawing/2014/main" id="{A9B737DC-B186-74DF-DDB0-337D9A4B7787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549909219"/>
              </p:ext>
            </p:extLst>
          </p:nvPr>
        </p:nvGraphicFramePr>
        <p:xfrm>
          <a:off x="4810125" y="2111375"/>
          <a:ext cx="387667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4"/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800" dirty="0"/>
              <a:t>Prevalence of Total Overweight (Overweight and Obese)</a:t>
            </a:r>
            <a:endParaRPr lang="en-US" sz="1400" b="0" dirty="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973E09B5-42B1-8FC2-31BC-7C42AD601E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800" dirty="0"/>
              <a:t>Prevalence of Obesity</a:t>
            </a:r>
            <a:br>
              <a:rPr lang="en-US" sz="1800" dirty="0"/>
            </a:b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Healthy People 2030 = 36.0% or Lower</a:t>
            </a:r>
            <a:endParaRPr lang="en-US" sz="12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Prevalence of Obesity</a:t>
            </a:r>
            <a:br>
              <a:rPr lang="en-US" dirty="0"/>
            </a:br>
            <a:r>
              <a:rPr lang="en-US" sz="1800" b="0" dirty="0">
                <a:latin typeface="+mj-lt"/>
              </a:rPr>
              <a:t>(Monterey County, 2025)</a:t>
            </a:r>
            <a:br>
              <a:rPr lang="en-US" sz="1800" b="0" dirty="0">
                <a:latin typeface="+mj-lt"/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Healthy People 2030 = 36.0% or Lower</a:t>
            </a:r>
            <a:endParaRPr lang="en-US" sz="1800" b="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Sources:	</a:t>
            </a:r>
            <a:r>
              <a:rPr lang="en-US" dirty="0">
                <a:sym typeface="Symbol"/>
              </a:rPr>
              <a:t>●	</a:t>
            </a:r>
            <a:r>
              <a:rPr lang="en-US" dirty="0"/>
              <a:t>2025 PRC Community Health Survey, PRC, Inc. [Item 112]</a:t>
            </a:r>
          </a:p>
          <a:p>
            <a:r>
              <a:rPr lang="en-US" dirty="0"/>
              <a:t>	●	US Department of Health and Human Services. Healthy People 2030. https://health.gov/healthypeople</a:t>
            </a:r>
          </a:p>
          <a:p>
            <a:r>
              <a:rPr lang="en-US" dirty="0"/>
              <a:t>Notes:	</a:t>
            </a:r>
            <a:r>
              <a:rPr lang="en-US" dirty="0">
                <a:sym typeface="Symbol"/>
              </a:rPr>
              <a:t>●	Based on reported heights and weights, a</a:t>
            </a:r>
            <a:r>
              <a:rPr lang="en-US" dirty="0"/>
              <a:t>sked of all respondents.</a:t>
            </a:r>
          </a:p>
          <a:p>
            <a:r>
              <a:rPr lang="en-US" dirty="0"/>
              <a:t>	</a:t>
            </a:r>
            <a:r>
              <a:rPr lang="en-US" dirty="0">
                <a:sym typeface="Symbol"/>
              </a:rPr>
              <a:t>●	The definition of obesity is having a body mass index (BMI), a ratio of weight to height (kilograms divided by meters squared), greater than or equal to 30.0, regardless of gender.</a:t>
            </a:r>
            <a:endParaRPr lang="en-US" sz="900" dirty="0"/>
          </a:p>
        </p:txBody>
      </p:sp>
      <p:graphicFrame>
        <p:nvGraphicFramePr>
          <p:cNvPr id="4" name="Demo">
            <a:extLst>
              <a:ext uri="{FF2B5EF4-FFF2-40B4-BE49-F238E27FC236}">
                <a16:creationId xmlns:a16="http://schemas.microsoft.com/office/drawing/2014/main" id="{36846BED-85E7-8474-BABE-8C19D9046818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996108867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980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Prevalence of Overweight/Obesity in Children</a:t>
            </a:r>
            <a:br>
              <a:rPr lang="en-US" dirty="0"/>
            </a:br>
            <a:r>
              <a:rPr lang="en-US" sz="1800" b="0" dirty="0"/>
              <a:t>(Children 5-17)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Sources:	●	2025 PRC Community Health Survey, PRC, Inc. [Item 113]</a:t>
            </a:r>
          </a:p>
          <a:p>
            <a:r>
              <a:rPr lang="en-US" dirty="0"/>
              <a:t>	●	2023 PRC National Health Survey, PRC, Inc.</a:t>
            </a:r>
          </a:p>
          <a:p>
            <a:r>
              <a:rPr lang="en-US" dirty="0"/>
              <a:t>Notes:	● 	Asked of all respondents with children age 5-17 at home.</a:t>
            </a:r>
          </a:p>
          <a:p>
            <a:r>
              <a:rPr lang="en-US" dirty="0"/>
              <a:t>	● 	Overweight among children is determined by children’s Body Mass Index status at or above the 85</a:t>
            </a:r>
            <a:r>
              <a:rPr lang="en-US" baseline="30000" dirty="0"/>
              <a:t>th</a:t>
            </a:r>
            <a:r>
              <a:rPr lang="en-US" dirty="0"/>
              <a:t> percentile of US growth charts by gender and age.</a:t>
            </a:r>
          </a:p>
        </p:txBody>
      </p:sp>
      <p:graphicFrame>
        <p:nvGraphicFramePr>
          <p:cNvPr id="9" name="US">
            <a:extLst>
              <a:ext uri="{FF2B5EF4-FFF2-40B4-BE49-F238E27FC236}">
                <a16:creationId xmlns:a16="http://schemas.microsoft.com/office/drawing/2014/main" id="{9E65B769-C333-ADD0-6F75-607F09DFB051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495338192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Placeholder 11">
            <a:extLst>
              <a:ext uri="{FF2B5EF4-FFF2-40B4-BE49-F238E27FC236}">
                <a16:creationId xmlns:a16="http://schemas.microsoft.com/office/drawing/2014/main" id="{9F649971-29DE-D1C5-70E8-AFC89C0E867D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343816770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06236" y="2047875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Monterey County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B7C070-7851-D129-1982-8AB4D73895CE}"/>
              </a:ext>
            </a:extLst>
          </p:cNvPr>
          <p:cNvSpPr txBox="1"/>
          <p:nvPr/>
        </p:nvSpPr>
        <p:spPr>
          <a:xfrm>
            <a:off x="4543648" y="3696585"/>
            <a:ext cx="723012" cy="914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Arial Narrow" panose="020B0606020202030204" pitchFamily="34" charset="0"/>
              </a:rPr>
              <a:t>Includes 25.8% who are obese.</a:t>
            </a:r>
          </a:p>
        </p:txBody>
      </p:sp>
    </p:spTree>
    <p:extLst>
      <p:ext uri="{BB962C8B-B14F-4D97-AF65-F5344CB8AC3E}">
        <p14:creationId xmlns:p14="http://schemas.microsoft.com/office/powerpoint/2010/main" val="39964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07BFA284-7416-7D26-CD20-6266A589BC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808038"/>
            <a:ext cx="3876675" cy="1130300"/>
          </a:xfrm>
        </p:spPr>
        <p:txBody>
          <a:bodyPr/>
          <a:lstStyle/>
          <a:p>
            <a:r>
              <a:rPr lang="en-US" sz="1800" dirty="0"/>
              <a:t>Adults: Meet Physical Activity Recommendations</a:t>
            </a:r>
            <a:br>
              <a:rPr lang="en-US" sz="1800" dirty="0"/>
            </a:b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Healthy People 2030 = 29.7% or Higher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13A1A42-4970-B9CE-ED9D-C9A91E15D0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10125" y="808038"/>
            <a:ext cx="3876675" cy="1130300"/>
          </a:xfrm>
        </p:spPr>
        <p:txBody>
          <a:bodyPr/>
          <a:lstStyle/>
          <a:p>
            <a:r>
              <a:rPr lang="en-US" sz="1800" dirty="0"/>
              <a:t>Children: Meet Physical Activity Recommendations</a:t>
            </a:r>
            <a:br>
              <a:rPr lang="en-US" sz="1800" dirty="0"/>
            </a:br>
            <a:r>
              <a:rPr lang="en-US" sz="1400" b="0" dirty="0"/>
              <a:t>(Children 2-17)</a:t>
            </a:r>
          </a:p>
        </p:txBody>
      </p:sp>
      <p:graphicFrame>
        <p:nvGraphicFramePr>
          <p:cNvPr id="9" name="2e">
            <a:extLst>
              <a:ext uri="{FF2B5EF4-FFF2-40B4-BE49-F238E27FC236}">
                <a16:creationId xmlns:a16="http://schemas.microsoft.com/office/drawing/2014/main" id="{18617945-66D6-4037-238F-6EAF384EF35F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685109380"/>
              </p:ext>
            </p:extLst>
          </p:nvPr>
        </p:nvGraphicFramePr>
        <p:xfrm>
          <a:off x="457200" y="2111375"/>
          <a:ext cx="387667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Subtitle 7">
            <a:extLst>
              <a:ext uri="{FF2B5EF4-FFF2-40B4-BE49-F238E27FC236}">
                <a16:creationId xmlns:a16="http://schemas.microsoft.com/office/drawing/2014/main" id="{040AA79C-7B36-498B-127A-0C3518CD1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450958"/>
            <a:ext cx="5560828" cy="12759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Sources:	</a:t>
            </a:r>
            <a:r>
              <a:rPr lang="en-US" dirty="0">
                <a:sym typeface="Symbol"/>
              </a:rPr>
              <a:t>●	</a:t>
            </a:r>
            <a:r>
              <a:rPr lang="en-US" dirty="0"/>
              <a:t>2025 PRC Community Health Survey, PRC, Inc.</a:t>
            </a:r>
            <a:r>
              <a:rPr lang="en-US" dirty="0">
                <a:sym typeface="Symbol"/>
              </a:rPr>
              <a:t> [Item 110]</a:t>
            </a:r>
          </a:p>
          <a:p>
            <a:pPr>
              <a:lnSpc>
                <a:spcPct val="110000"/>
              </a:lnSpc>
            </a:pPr>
            <a:r>
              <a:rPr lang="en-US" dirty="0"/>
              <a:t>	● 	Behavioral Risk Factor Surveillance System Survey Data. Atlanta, Georgia. United States Department of Health and Human Services, Centers for Disease Control and Prevention (CDC): 2023 California data.</a:t>
            </a:r>
          </a:p>
          <a:p>
            <a:pPr>
              <a:lnSpc>
                <a:spcPct val="110000"/>
              </a:lnSpc>
            </a:pPr>
            <a:r>
              <a:rPr lang="en-US" dirty="0"/>
              <a:t>	● 	2023 PRC National Health Survey, PRC, Inc.</a:t>
            </a:r>
          </a:p>
          <a:p>
            <a:pPr>
              <a:lnSpc>
                <a:spcPct val="110000"/>
              </a:lnSpc>
            </a:pPr>
            <a:r>
              <a:rPr lang="en-US" dirty="0"/>
              <a:t>	●	US Department of Health and Human Services. Healthy People 2030. https://health.gov/healthypeople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graphicFrame>
        <p:nvGraphicFramePr>
          <p:cNvPr id="15" name="US">
            <a:extLst>
              <a:ext uri="{FF2B5EF4-FFF2-40B4-BE49-F238E27FC236}">
                <a16:creationId xmlns:a16="http://schemas.microsoft.com/office/drawing/2014/main" id="{A995C237-E351-2C58-CAAF-8F99A55FF962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115353141"/>
              </p:ext>
            </p:extLst>
          </p:nvPr>
        </p:nvGraphicFramePr>
        <p:xfrm>
          <a:off x="4810125" y="2111375"/>
          <a:ext cx="387667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98BA33E-D66D-AFAA-E13C-2647081C6FCF}"/>
              </a:ext>
            </a:extLst>
          </p:cNvPr>
          <p:cNvSpPr txBox="1"/>
          <p:nvPr/>
        </p:nvSpPr>
        <p:spPr>
          <a:xfrm>
            <a:off x="6365358" y="5631711"/>
            <a:ext cx="251991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Percentages for both adults </a:t>
            </a:r>
            <a:br>
              <a:rPr lang="en-US" sz="1400" dirty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en-US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and children have improved in Monterey County since 2022.</a:t>
            </a:r>
          </a:p>
        </p:txBody>
      </p:sp>
    </p:spTree>
    <p:extLst>
      <p:ext uri="{BB962C8B-B14F-4D97-AF65-F5344CB8AC3E}">
        <p14:creationId xmlns:p14="http://schemas.microsoft.com/office/powerpoint/2010/main" val="76107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5" grpId="0">
        <p:bldAsOne/>
      </p:bldGraphic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AF983-1B4F-205A-BC7B-4214A0AB8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E340896-AF9C-D41F-B30B-61374B07C707}"/>
              </a:ext>
            </a:extLst>
          </p:cNvPr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Housing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Respiratory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89D9F08-6618-F556-C032-F694FF48B7C6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Prevalence of Asthma in Children</a:t>
            </a:r>
            <a:br>
              <a:rPr lang="en-US" dirty="0"/>
            </a:br>
            <a:r>
              <a:rPr lang="en-US" sz="1800" b="0" dirty="0"/>
              <a:t>(Children 0-17)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Sources:	●	2025 PRC Community Health Survey, PRC, Inc. [Item 92]</a:t>
            </a:r>
          </a:p>
          <a:p>
            <a:r>
              <a:rPr lang="en-US" dirty="0"/>
              <a:t>	● 	2023 PRC National Health Survey, PRC, Inc.</a:t>
            </a:r>
          </a:p>
          <a:p>
            <a:r>
              <a:rPr lang="en-US" dirty="0"/>
              <a:t>Notes:	● 	Asked of all respondents with children age 0 to 17 in the household.</a:t>
            </a:r>
          </a:p>
        </p:txBody>
      </p:sp>
      <p:graphicFrame>
        <p:nvGraphicFramePr>
          <p:cNvPr id="10" name="US">
            <a:extLst>
              <a:ext uri="{FF2B5EF4-FFF2-40B4-BE49-F238E27FC236}">
                <a16:creationId xmlns:a16="http://schemas.microsoft.com/office/drawing/2014/main" id="{47BED3C0-0C69-B7DE-4F96-B253C4D9414A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731141827"/>
              </p:ext>
            </p:extLst>
          </p:nvPr>
        </p:nvGraphicFramePr>
        <p:xfrm>
          <a:off x="457200" y="1828800"/>
          <a:ext cx="5943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Placeholder 11">
            <a:extLst>
              <a:ext uri="{FF2B5EF4-FFF2-40B4-BE49-F238E27FC236}">
                <a16:creationId xmlns:a16="http://schemas.microsoft.com/office/drawing/2014/main" id="{A871228A-B817-7509-8053-401BC74640F1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294669114"/>
              </p:ext>
            </p:extLst>
          </p:nvPr>
        </p:nvGraphicFramePr>
        <p:xfrm>
          <a:off x="6510338" y="1828800"/>
          <a:ext cx="2176462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19008" y="2057400"/>
            <a:ext cx="198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indent="0"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Monterey County</a:t>
            </a:r>
          </a:p>
        </p:txBody>
      </p:sp>
    </p:spTree>
    <p:extLst>
      <p:ext uri="{BB962C8B-B14F-4D97-AF65-F5344CB8AC3E}">
        <p14:creationId xmlns:p14="http://schemas.microsoft.com/office/powerpoint/2010/main" val="6439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EB349-7E17-8D45-B6A1-5B5AB4B1F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CB53DEB-BFFE-F408-4670-EEEF0186E5FC}"/>
              </a:ext>
            </a:extLst>
          </p:cNvPr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Housing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Substance 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3343342-3F74-9952-A77E-217189110A7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4"/>
          <p:cNvSpPr txBox="1">
            <a:spLocks/>
          </p:cNvSpPr>
          <p:nvPr/>
        </p:nvSpPr>
        <p:spPr>
          <a:xfrm>
            <a:off x="457200" y="927100"/>
            <a:ext cx="8229600" cy="7635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1690689"/>
            <a:ext cx="3081867" cy="46656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61D9CB8-E646-43D8-9A59-E15EB0BCB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6655"/>
            <a:ext cx="3081867" cy="4150979"/>
          </a:xfrm>
        </p:spPr>
        <p:txBody>
          <a:bodyPr>
            <a:normAutofit fontScale="77500" lnSpcReduction="20000"/>
          </a:bodyPr>
          <a:lstStyle/>
          <a:p>
            <a:pPr marL="174625" indent="-1746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0" dirty="0"/>
              <a:t>3,005 surveys completed across Monterey County:</a:t>
            </a:r>
          </a:p>
          <a:p>
            <a:pPr marL="403225" lvl="1" indent="-1746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b="0" dirty="0"/>
              <a:t>396 in South County</a:t>
            </a:r>
          </a:p>
          <a:p>
            <a:pPr marL="403225" lvl="1" indent="-1746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1,583 in Monterey Peninsula</a:t>
            </a:r>
            <a:endParaRPr lang="en-US" sz="1800" b="0" dirty="0"/>
          </a:p>
          <a:p>
            <a:pPr marL="403225" lvl="1" indent="-1746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/>
              <a:t>792 in Salinas</a:t>
            </a:r>
          </a:p>
          <a:p>
            <a:pPr marL="403225" lvl="1" indent="-1746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b="0" dirty="0"/>
              <a:t>234 in North County</a:t>
            </a:r>
          </a:p>
          <a:p>
            <a:pPr marL="174625" indent="-1746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Total sample size gives an overall maximum confidence interval of ±1.8%.</a:t>
            </a:r>
          </a:p>
          <a:p>
            <a:pPr marL="174625" indent="-1746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Over 100 survey items; </a:t>
            </a:r>
            <a:br>
              <a:rPr lang="en-US" dirty="0"/>
            </a:br>
            <a:r>
              <a:rPr lang="en-US" dirty="0"/>
              <a:t>20-25 minute interview.</a:t>
            </a:r>
          </a:p>
          <a:p>
            <a:pPr marL="174625" indent="-1746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0" dirty="0"/>
              <a:t>Final sample weighted in </a:t>
            </a:r>
            <a:br>
              <a:rPr lang="en-US" b="0" dirty="0"/>
            </a:br>
            <a:r>
              <a:rPr lang="en-US" b="0" dirty="0"/>
              <a:t>proportion to total population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DA630D7-8FE8-4AB6-BC03-B9208E4F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7890"/>
            <a:ext cx="3794760" cy="763588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Population Survey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08C1EF-B02C-4D2E-B7A1-25376D4E6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54" y="5515824"/>
            <a:ext cx="688812" cy="9687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5A69A9-82EE-A1EA-C56E-FB7DF944CE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575" t="5092" r="3399" b="10779"/>
          <a:stretch>
            <a:fillRect/>
          </a:stretch>
        </p:blipFill>
        <p:spPr>
          <a:xfrm>
            <a:off x="4444487" y="476325"/>
            <a:ext cx="4522559" cy="34451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EC1EAA-865B-0D2C-D823-E0F736DC83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1150" y="3826171"/>
            <a:ext cx="5220056" cy="2911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67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65B3D153-A9CC-EE79-9073-EF650C6F40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808038"/>
            <a:ext cx="3876675" cy="1130300"/>
          </a:xfrm>
        </p:spPr>
        <p:txBody>
          <a:bodyPr>
            <a:noAutofit/>
          </a:bodyPr>
          <a:lstStyle/>
          <a:p>
            <a:r>
              <a:rPr lang="en-US" sz="1800" dirty="0"/>
              <a:t>Alcohol-Induced Mortality</a:t>
            </a:r>
            <a:br>
              <a:rPr lang="en-US" sz="1800" dirty="0"/>
            </a:br>
            <a:r>
              <a:rPr lang="en-US" sz="1400" b="0" dirty="0"/>
              <a:t>(Annual Average Deaths per 100,000 Population)</a:t>
            </a:r>
            <a:endParaRPr lang="en-US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CAB80A48-22CA-DC4D-1E41-CC3B458832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10125" y="808038"/>
            <a:ext cx="3876675" cy="1130300"/>
          </a:xfrm>
        </p:spPr>
        <p:txBody>
          <a:bodyPr>
            <a:noAutofit/>
          </a:bodyPr>
          <a:lstStyle/>
          <a:p>
            <a:r>
              <a:rPr lang="en-US" sz="1800" dirty="0"/>
              <a:t>Unintentional Drug-Induced Mortality</a:t>
            </a:r>
            <a:br>
              <a:rPr lang="en-US" sz="1800" dirty="0"/>
            </a:br>
            <a:r>
              <a:rPr lang="en-US" sz="1400" b="0" dirty="0"/>
              <a:t>(Annual Average Deaths per 100,000 Population)</a:t>
            </a:r>
            <a:endParaRPr lang="en-US" sz="1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2eTrend">
            <a:extLst>
              <a:ext uri="{FF2B5EF4-FFF2-40B4-BE49-F238E27FC236}">
                <a16:creationId xmlns:a16="http://schemas.microsoft.com/office/drawing/2014/main" id="{08A0E201-A9B0-6292-4C6B-C3BEFD5D32FB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025895226"/>
              </p:ext>
            </p:extLst>
          </p:nvPr>
        </p:nvGraphicFramePr>
        <p:xfrm>
          <a:off x="457200" y="2111375"/>
          <a:ext cx="387667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2eTrend">
            <a:extLst>
              <a:ext uri="{FF2B5EF4-FFF2-40B4-BE49-F238E27FC236}">
                <a16:creationId xmlns:a16="http://schemas.microsoft.com/office/drawing/2014/main" id="{74AB1393-75A6-6F66-5B3E-1B0B3962D257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710353044"/>
              </p:ext>
            </p:extLst>
          </p:nvPr>
        </p:nvGraphicFramePr>
        <p:xfrm>
          <a:off x="4810125" y="2111375"/>
          <a:ext cx="387667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ubtitle 7">
            <a:extLst>
              <a:ext uri="{FF2B5EF4-FFF2-40B4-BE49-F238E27FC236}">
                <a16:creationId xmlns:a16="http://schemas.microsoft.com/office/drawing/2014/main" id="{34268A2C-9581-65A2-79FE-78E12D8AD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571460"/>
            <a:ext cx="8229600" cy="713453"/>
          </a:xfrm>
          <a:noFill/>
        </p:spPr>
        <p:txBody>
          <a:bodyPr>
            <a:normAutofit/>
          </a:bodyPr>
          <a:lstStyle/>
          <a:p>
            <a:r>
              <a:rPr lang="en-US" dirty="0"/>
              <a:t>Sources:	● 	CDC WONDER Online Query System. Centers for Disease Control and Prevention, Epidemiology Program Office, Division of Public Health Surveillance and Informatics. Data extracted July 2025.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Notes: 	● 	Deaths are coded using the Tenth Revision of the International Statistical Classification of Diseases and Related Health Problems (ICD-10).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● 	Rates are per 100,000 population.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A8EEAD1-0201-EDD6-A928-36DA258D0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422604"/>
            <a:ext cx="8229600" cy="862661"/>
          </a:xfrm>
        </p:spPr>
        <p:txBody>
          <a:bodyPr/>
          <a:lstStyle/>
          <a:p>
            <a:r>
              <a:rPr lang="en-US" dirty="0"/>
              <a:t>Sources:	●	2025 PRC Community Health Survey, PRC, Inc. </a:t>
            </a:r>
          </a:p>
          <a:p>
            <a:r>
              <a:rPr lang="en-US" dirty="0"/>
              <a:t>Notes:	●	Asked of all respondents.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E11C0D-EBC9-8C8E-9005-97B0D1A979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/>
              <a:t>Engage in Excessive Drinking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B70EA9-7F75-DA6F-391A-40F199BECE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000" dirty="0"/>
              <a:t>Used an Illicit Drug in Past Month</a:t>
            </a:r>
          </a:p>
        </p:txBody>
      </p:sp>
      <p:graphicFrame>
        <p:nvGraphicFramePr>
          <p:cNvPr id="7" name="State/US">
            <a:extLst>
              <a:ext uri="{FF2B5EF4-FFF2-40B4-BE49-F238E27FC236}">
                <a16:creationId xmlns:a16="http://schemas.microsoft.com/office/drawing/2014/main" id="{98129A08-09B4-B6E3-785C-F0D67B1D8FB8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022613"/>
              </p:ext>
            </p:extLst>
          </p:nvPr>
        </p:nvGraphicFramePr>
        <p:xfrm>
          <a:off x="457200" y="2111375"/>
          <a:ext cx="387667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tate/US">
            <a:extLst>
              <a:ext uri="{FF2B5EF4-FFF2-40B4-BE49-F238E27FC236}">
                <a16:creationId xmlns:a16="http://schemas.microsoft.com/office/drawing/2014/main" id="{6BAD420E-2F8F-E74E-5976-AC7ED76B41C6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771201639"/>
              </p:ext>
            </p:extLst>
          </p:nvPr>
        </p:nvGraphicFramePr>
        <p:xfrm>
          <a:off x="4810125" y="2111375"/>
          <a:ext cx="3876675" cy="301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D0A3EE6-EF86-94C9-7F92-B1BEB957DB49}"/>
              </a:ext>
            </a:extLst>
          </p:cNvPr>
          <p:cNvSpPr txBox="1"/>
          <p:nvPr/>
        </p:nvSpPr>
        <p:spPr>
          <a:xfrm>
            <a:off x="656560" y="3437873"/>
            <a:ext cx="843517" cy="3260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050" dirty="0">
                <a:solidFill>
                  <a:schemeClr val="accent2"/>
                </a:solidFill>
                <a:latin typeface="Arial Narrow" panose="020B0606020202030204" pitchFamily="34" charset="0"/>
              </a:rPr>
              <a:t>A decrease from 25.6% in 2022.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CD7293-4801-9C8C-BA78-B2E0684256A8}"/>
              </a:ext>
            </a:extLst>
          </p:cNvPr>
          <p:cNvSpPr txBox="1"/>
          <p:nvPr/>
        </p:nvSpPr>
        <p:spPr>
          <a:xfrm>
            <a:off x="5344632" y="3776343"/>
            <a:ext cx="857694" cy="3260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050" dirty="0">
                <a:solidFill>
                  <a:schemeClr val="accent2"/>
                </a:solidFill>
                <a:latin typeface="Arial Narrow" panose="020B0606020202030204" pitchFamily="34" charset="0"/>
              </a:rPr>
              <a:t>A decrease from 6.1% </a:t>
            </a:r>
            <a:br>
              <a:rPr lang="en-US" sz="1050" dirty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en-US" sz="1050" dirty="0">
                <a:solidFill>
                  <a:schemeClr val="accent2"/>
                </a:solidFill>
                <a:latin typeface="Arial Narrow" panose="020B0606020202030204" pitchFamily="34" charset="0"/>
              </a:rPr>
              <a:t>in 2022.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72920B-97E9-1687-4AEC-116F7707933E}"/>
              </a:ext>
            </a:extLst>
          </p:cNvPr>
          <p:cNvSpPr txBox="1"/>
          <p:nvPr/>
        </p:nvSpPr>
        <p:spPr>
          <a:xfrm>
            <a:off x="6088912" y="5767376"/>
            <a:ext cx="2750288" cy="73551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dirty="0">
                <a:solidFill>
                  <a:schemeClr val="accent2"/>
                </a:solidFill>
                <a:latin typeface="Arial Narrow" panose="020B0606020202030204" pitchFamily="34" charset="0"/>
              </a:rPr>
              <a:t>5.0% of all county adults have ever sought help for a substance use issue (US=6.8%).</a:t>
            </a:r>
          </a:p>
        </p:txBody>
      </p:sp>
    </p:spTree>
    <p:extLst>
      <p:ext uri="{BB962C8B-B14F-4D97-AF65-F5344CB8AC3E}">
        <p14:creationId xmlns:p14="http://schemas.microsoft.com/office/powerpoint/2010/main" val="22662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8" grpId="0">
        <p:bldAsOne/>
      </p:bldGraphic>
      <p:bldP spid="10" grpId="0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Life Has Been Negatively Affected</a:t>
            </a:r>
            <a:br>
              <a:rPr lang="en-US" dirty="0"/>
            </a:br>
            <a:r>
              <a:rPr lang="en-US" dirty="0"/>
              <a:t>by Substance Use (by Self or Someone Else)</a:t>
            </a:r>
            <a:br>
              <a:rPr lang="en-US" dirty="0"/>
            </a:br>
            <a:r>
              <a:rPr lang="en-US" sz="1800" b="0" dirty="0"/>
              <a:t>(Monterey County, 2025)</a:t>
            </a:r>
            <a:endParaRPr lang="en-US" sz="16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570220"/>
            <a:ext cx="8229600" cy="715046"/>
          </a:xfrm>
          <a:noFill/>
        </p:spPr>
        <p:txBody>
          <a:bodyPr>
            <a:normAutofit/>
          </a:bodyPr>
          <a:lstStyle/>
          <a:p>
            <a:r>
              <a:rPr lang="en-US" dirty="0"/>
              <a:t>Sources:	●	2025 PRC Community Health Survey, PRC, Inc. [Item 43]</a:t>
            </a:r>
          </a:p>
          <a:p>
            <a:r>
              <a:rPr lang="en-US" dirty="0"/>
              <a:t>Notes:	●	Asked of all respondents.</a:t>
            </a:r>
          </a:p>
          <a:p>
            <a:r>
              <a:rPr lang="en-US" dirty="0"/>
              <a:t>	●	Includes those responding “a great deal,” “somewhat,” or “a little.”</a:t>
            </a:r>
          </a:p>
        </p:txBody>
      </p:sp>
      <p:graphicFrame>
        <p:nvGraphicFramePr>
          <p:cNvPr id="4" name="Demo">
            <a:extLst>
              <a:ext uri="{FF2B5EF4-FFF2-40B4-BE49-F238E27FC236}">
                <a16:creationId xmlns:a16="http://schemas.microsoft.com/office/drawing/2014/main" id="{6F064D45-255B-947C-00D2-C31F4CF48810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833734018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00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El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7266E-AEFE-BC95-DF32-2A81A9447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3F8CEBA-A87B-7E68-76C0-8DBCF38673A7}"/>
              </a:ext>
            </a:extLst>
          </p:cNvPr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Housing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0BA14D3-2BF8-261F-ED6B-378DB248EB36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5386324"/>
            <a:ext cx="5631712" cy="9875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Sources:	●	2025 PRC Community Health Survey, PRC, Inc. [Item 34]</a:t>
            </a:r>
          </a:p>
          <a:p>
            <a:r>
              <a:rPr lang="en-US" dirty="0"/>
              <a:t>	● 	Behavioral Risk Factor Surveillance System Survey Data. Atlanta, Georgia. United States Department of Health and Human Services, Centers for Disease Control and Prevention (CDC): 2023 California data.</a:t>
            </a:r>
          </a:p>
          <a:p>
            <a:r>
              <a:rPr lang="en-US" dirty="0"/>
              <a:t>	● 	2023 PRC National Health Survey, PRC, Inc.</a:t>
            </a:r>
          </a:p>
          <a:p>
            <a:r>
              <a:rPr lang="en-US" dirty="0"/>
              <a:t>	●	US Department of Health and Human Services. Healthy People 2030. https://health.gov/healthypeople</a:t>
            </a:r>
          </a:p>
          <a:p>
            <a:r>
              <a:rPr lang="en-US" dirty="0"/>
              <a:t>Notes:	●	Asked of all respondents.</a:t>
            </a:r>
          </a:p>
          <a:p>
            <a:r>
              <a:rPr lang="en-US" dirty="0"/>
              <a:t>	●	Includes those who smoke cigarettes every day or on some days.</a:t>
            </a:r>
          </a:p>
        </p:txBody>
      </p:sp>
      <p:sp>
        <p:nvSpPr>
          <p:cNvPr id="4" name="Title 4"/>
          <p:cNvSpPr>
            <a:spLocks noGrp="1"/>
          </p:cNvSpPr>
          <p:nvPr>
            <p:ph type="body" sz="quarter" idx="18"/>
          </p:nvPr>
        </p:nvSpPr>
        <p:spPr>
          <a:xfrm>
            <a:off x="457200" y="977900"/>
            <a:ext cx="3908425" cy="9159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Currently Smoke Cigarettes</a:t>
            </a:r>
            <a:br>
              <a:rPr lang="en-US" dirty="0"/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Healthy People 2030 = 6.1% or Lower</a:t>
            </a:r>
          </a:p>
        </p:txBody>
      </p:sp>
      <p:graphicFrame>
        <p:nvGraphicFramePr>
          <p:cNvPr id="12" name="Chart Placeholder 11">
            <a:extLst>
              <a:ext uri="{FF2B5EF4-FFF2-40B4-BE49-F238E27FC236}">
                <a16:creationId xmlns:a16="http://schemas.microsoft.com/office/drawing/2014/main" id="{2BE8C3D2-3219-EE16-8056-E17DF38ACF3E}"/>
              </a:ext>
            </a:extLst>
          </p:cNvPr>
          <p:cNvGraphicFramePr>
            <a:graphicFrameLocks noGrp="1"/>
          </p:cNvGraphicFramePr>
          <p:nvPr>
            <p:ph type="chart" sz="quarter" idx="20"/>
            <p:extLst>
              <p:ext uri="{D42A27DB-BD31-4B8C-83A1-F6EECF244321}">
                <p14:modId xmlns:p14="http://schemas.microsoft.com/office/powerpoint/2010/main" val="2756542185"/>
              </p:ext>
            </p:extLst>
          </p:nvPr>
        </p:nvGraphicFramePr>
        <p:xfrm>
          <a:off x="457200" y="1992313"/>
          <a:ext cx="3908425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Placeholder 11">
            <a:extLst>
              <a:ext uri="{FF2B5EF4-FFF2-40B4-BE49-F238E27FC236}">
                <a16:creationId xmlns:a16="http://schemas.microsoft.com/office/drawing/2014/main" id="{B2E2D973-A217-5693-2E30-16858DF03B8A}"/>
              </a:ext>
            </a:extLst>
          </p:cNvPr>
          <p:cNvGraphicFramePr>
            <a:graphicFrameLocks noGrp="1"/>
          </p:cNvGraphicFramePr>
          <p:nvPr>
            <p:ph type="chart" sz="quarter" idx="21"/>
            <p:extLst>
              <p:ext uri="{D42A27DB-BD31-4B8C-83A1-F6EECF244321}">
                <p14:modId xmlns:p14="http://schemas.microsoft.com/office/powerpoint/2010/main" val="2777883863"/>
              </p:ext>
            </p:extLst>
          </p:nvPr>
        </p:nvGraphicFramePr>
        <p:xfrm>
          <a:off x="4775200" y="1985963"/>
          <a:ext cx="3910013" cy="318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itle 6">
            <a:extLst>
              <a:ext uri="{FF2B5EF4-FFF2-40B4-BE49-F238E27FC236}">
                <a16:creationId xmlns:a16="http://schemas.microsoft.com/office/drawing/2014/main" id="{01EF0BC9-BB8A-06A1-FE3C-F5E4BE6729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75200" y="977900"/>
            <a:ext cx="3910013" cy="915988"/>
          </a:xfrm>
        </p:spPr>
        <p:txBody>
          <a:bodyPr/>
          <a:lstStyle/>
          <a:p>
            <a:r>
              <a:rPr lang="en-US" dirty="0"/>
              <a:t>Currently Use Vaping Products</a:t>
            </a:r>
            <a:br>
              <a:rPr lang="en-US" dirty="0"/>
            </a:br>
            <a:r>
              <a:rPr lang="en-US" sz="1800" b="0" dirty="0"/>
              <a:t>(Monterey County, 2025)</a:t>
            </a:r>
            <a:endParaRPr lang="en-US" sz="16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AD4B5C-D67C-7FCE-A038-6353447C05C4}"/>
              </a:ext>
            </a:extLst>
          </p:cNvPr>
          <p:cNvSpPr txBox="1"/>
          <p:nvPr/>
        </p:nvSpPr>
        <p:spPr>
          <a:xfrm>
            <a:off x="2757377" y="3464442"/>
            <a:ext cx="1031358" cy="482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Arial Narrow" panose="020B0606020202030204" pitchFamily="34" charset="0"/>
              </a:rPr>
              <a:t>Much better than US (23.9%)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AEB7CB-4589-71FE-16DB-22E1D2177E29}"/>
              </a:ext>
            </a:extLst>
          </p:cNvPr>
          <p:cNvSpPr txBox="1"/>
          <p:nvPr/>
        </p:nvSpPr>
        <p:spPr>
          <a:xfrm>
            <a:off x="7109638" y="3483936"/>
            <a:ext cx="1031358" cy="482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100" i="1" dirty="0">
                <a:solidFill>
                  <a:schemeClr val="accent1"/>
                </a:solidFill>
                <a:latin typeface="Arial Narrow" panose="020B0606020202030204" pitchFamily="34" charset="0"/>
              </a:rPr>
              <a:t>Much better than US (18.5%)</a:t>
            </a:r>
          </a:p>
        </p:txBody>
      </p:sp>
    </p:spTree>
    <p:extLst>
      <p:ext uri="{BB962C8B-B14F-4D97-AF65-F5344CB8AC3E}">
        <p14:creationId xmlns:p14="http://schemas.microsoft.com/office/powerpoint/2010/main" val="33595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Currently Use Vaping Products</a:t>
            </a:r>
            <a:br>
              <a:rPr lang="en-US" dirty="0"/>
            </a:br>
            <a:r>
              <a:rPr lang="en-US" sz="1800" b="0" dirty="0"/>
              <a:t>(Monterey County, 2025)</a:t>
            </a:r>
            <a:endParaRPr lang="en-US" sz="1600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Sources:	●	2025 PRC Community Health Survey, PRC, Inc. [Item 36]</a:t>
            </a:r>
          </a:p>
          <a:p>
            <a:r>
              <a:rPr lang="en-US" dirty="0"/>
              <a:t>Notes:	●	Asked of all respondents.</a:t>
            </a:r>
          </a:p>
          <a:p>
            <a:r>
              <a:rPr lang="en-US" dirty="0"/>
              <a:t>	●	Includes those who use vaping products every day or on some days.</a:t>
            </a:r>
          </a:p>
          <a:p>
            <a:endParaRPr lang="en-US" dirty="0"/>
          </a:p>
        </p:txBody>
      </p:sp>
      <p:graphicFrame>
        <p:nvGraphicFramePr>
          <p:cNvPr id="4" name="Demo">
            <a:extLst>
              <a:ext uri="{FF2B5EF4-FFF2-40B4-BE49-F238E27FC236}">
                <a16:creationId xmlns:a16="http://schemas.microsoft.com/office/drawing/2014/main" id="{F503D0E4-29A0-CF78-3C2A-BFA02B55F64A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01818220"/>
              </p:ext>
            </p:extLst>
          </p:nvPr>
        </p:nvGraphicFramePr>
        <p:xfrm>
          <a:off x="457200" y="1828800"/>
          <a:ext cx="8229600" cy="338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4">
            <a:extLst>
              <a:ext uri="{FF2B5EF4-FFF2-40B4-BE49-F238E27FC236}">
                <a16:creationId xmlns:a16="http://schemas.microsoft.com/office/drawing/2014/main" id="{765298ED-EEBB-94BE-BCD4-5473C89954EE}"/>
              </a:ext>
            </a:extLst>
          </p:cNvPr>
          <p:cNvSpPr txBox="1"/>
          <p:nvPr/>
        </p:nvSpPr>
        <p:spPr>
          <a:xfrm>
            <a:off x="6783572" y="1674625"/>
            <a:ext cx="2129315" cy="1061487"/>
          </a:xfrm>
          <a:prstGeom prst="wedgeRectCallout">
            <a:avLst>
              <a:gd name="adj1" fmla="val -9"/>
              <a:gd name="adj2" fmla="val 189231"/>
            </a:avLst>
          </a:prstGeom>
          <a:solidFill>
            <a:srgbClr val="F9DFDF"/>
          </a:solidFill>
          <a:ln w="19050">
            <a:noFill/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>
              <a:spcAft>
                <a:spcPts val="300"/>
              </a:spcAft>
            </a:pPr>
            <a:r>
              <a:rPr lang="en-US" sz="1200" dirty="0">
                <a:solidFill>
                  <a:srgbClr val="B71234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In the past 30 days, I vaped: </a:t>
            </a:r>
          </a:p>
          <a:p>
            <a:pPr marL="182880">
              <a:spcAft>
                <a:spcPts val="300"/>
              </a:spcAft>
              <a:tabLst>
                <a:tab pos="1655763" algn="r"/>
              </a:tabLst>
            </a:pPr>
            <a:r>
              <a:rPr lang="en-US" sz="1200" dirty="0">
                <a:solidFill>
                  <a:srgbClr val="B71234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Tobacco/nicotine      	37.0%</a:t>
            </a:r>
          </a:p>
          <a:p>
            <a:pPr marL="182880">
              <a:spcAft>
                <a:spcPts val="300"/>
              </a:spcAft>
              <a:tabLst>
                <a:tab pos="1655763" algn="r"/>
              </a:tabLst>
            </a:pPr>
            <a:r>
              <a:rPr lang="en-US" sz="1200" dirty="0">
                <a:solidFill>
                  <a:srgbClr val="B71234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Cannabis/THC	         32.7%</a:t>
            </a:r>
          </a:p>
          <a:p>
            <a:pPr marL="182880">
              <a:spcAft>
                <a:spcPts val="300"/>
              </a:spcAft>
              <a:tabLst>
                <a:tab pos="1655763" algn="r"/>
              </a:tabLst>
            </a:pPr>
            <a:r>
              <a:rPr lang="en-US" sz="1200" dirty="0">
                <a:solidFill>
                  <a:srgbClr val="B71234"/>
                </a:solidFill>
                <a:latin typeface="Arial" panose="020B0604020202020204" pitchFamily="34" charset="0"/>
                <a:ea typeface="Segoe UI" pitchFamily="34" charset="0"/>
                <a:cs typeface="Arial" panose="020B0604020202020204" pitchFamily="34" charset="0"/>
              </a:rPr>
              <a:t>Both	                         30.3%</a:t>
            </a:r>
            <a:endParaRPr lang="en-US" sz="1200" dirty="0">
              <a:solidFill>
                <a:schemeClr val="accent1"/>
              </a:solidFill>
              <a:latin typeface="Arial" panose="020B0604020202020204" pitchFamily="34" charset="0"/>
              <a:ea typeface="Segoe U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El"/>
        </p:bldSub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016ED-9CD4-18A7-E5B4-EF3B379B4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EFE5EBB-F284-D6C7-B8CB-618FB2231EEB}"/>
              </a:ext>
            </a:extLst>
          </p:cNvPr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Access to Health 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Housing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Respiratory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Substance 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Q &amp; 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FC75C7-718D-FE24-5B2E-2B65612D857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5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40F9-9592-4338-939A-296C105E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Prioritization Results</a:t>
            </a:r>
          </a:p>
        </p:txBody>
      </p:sp>
    </p:spTree>
    <p:extLst>
      <p:ext uri="{BB962C8B-B14F-4D97-AF65-F5344CB8AC3E}">
        <p14:creationId xmlns:p14="http://schemas.microsoft.com/office/powerpoint/2010/main" val="154302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C4203-8CC8-714E-C6CE-713381296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566739"/>
            <a:ext cx="8391525" cy="1481136"/>
          </a:xfrm>
        </p:spPr>
        <p:txBody>
          <a:bodyPr>
            <a:normAutofit/>
          </a:bodyPr>
          <a:lstStyle/>
          <a:p>
            <a:r>
              <a:rPr lang="en-US" sz="1600" b="0" dirty="0"/>
              <a:t>On October 7, 2025, the Monterey County Health Needs Collaborative convened an online meeting attended by 116 local providers and other community leaders (representing a cross-section of community-based agencies and organizations) to evaluate, discuss, and prioritize health issues for the community.</a:t>
            </a:r>
          </a:p>
          <a:p>
            <a:r>
              <a:rPr lang="en-US" sz="1600" b="0" dirty="0"/>
              <a:t>Their input through a prioritization exercise yielded the following: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839ADD-BE52-B274-4FD8-4F375E157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2158300"/>
            <a:ext cx="7296150" cy="450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3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7974363-59E0-EC31-EF50-F059F11B5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270A199-4598-9B36-3EEA-4263506EA3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grayscl/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15495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069082-DDE1-E0CC-41CF-F1E5BAAA212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5350" y="6209569"/>
            <a:ext cx="402290" cy="50909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17D4E6F-A0CB-7F65-4216-3E2BD66E0AA4}"/>
              </a:ext>
            </a:extLst>
          </p:cNvPr>
          <p:cNvSpPr/>
          <p:nvPr/>
        </p:nvSpPr>
        <p:spPr>
          <a:xfrm>
            <a:off x="0" y="0"/>
            <a:ext cx="9144000" cy="1549506"/>
          </a:xfrm>
          <a:prstGeom prst="rect">
            <a:avLst/>
          </a:prstGeom>
          <a:gradFill flip="none" rotWithShape="1">
            <a:gsLst>
              <a:gs pos="0">
                <a:srgbClr val="E98300"/>
              </a:gs>
              <a:gs pos="100000">
                <a:srgbClr val="E98300">
                  <a:lumMod val="100000"/>
                  <a:alpha val="84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FF77E1-9B4D-CE15-A888-F63217ED2D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4578" y="6623685"/>
            <a:ext cx="330200" cy="1428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0B21BF9-52AD-D58B-6220-1E27CB919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47" y="401871"/>
            <a:ext cx="8831132" cy="859704"/>
          </a:xfrm>
        </p:spPr>
        <p:txBody>
          <a:bodyPr/>
          <a:lstStyle/>
          <a:p>
            <a:r>
              <a:rPr lang="en-US" dirty="0"/>
              <a:t>Thank You!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3BE71F-ABB4-F54E-2714-B303D9AEBBF8}"/>
              </a:ext>
            </a:extLst>
          </p:cNvPr>
          <p:cNvGrpSpPr/>
          <p:nvPr/>
        </p:nvGrpSpPr>
        <p:grpSpPr>
          <a:xfrm>
            <a:off x="773214" y="1792224"/>
            <a:ext cx="7597572" cy="3593223"/>
            <a:chOff x="773214" y="2216339"/>
            <a:chExt cx="7597572" cy="3593223"/>
          </a:xfrm>
        </p:grpSpPr>
        <p:pic>
          <p:nvPicPr>
            <p:cNvPr id="2" name="Picture 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DD192E9-E346-5AE8-ED89-F21737A34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9665" y="5475402"/>
              <a:ext cx="1804670" cy="334160"/>
            </a:xfrm>
            <a:prstGeom prst="rect">
              <a:avLst/>
            </a:prstGeom>
          </p:spPr>
        </p:pic>
        <p:pic>
          <p:nvPicPr>
            <p:cNvPr id="21" name="Picture 20" descr="A group of logos of various brands&#10;&#10;AI-generated content may be incorrect.">
              <a:extLst>
                <a:ext uri="{FF2B5EF4-FFF2-40B4-BE49-F238E27FC236}">
                  <a16:creationId xmlns:a16="http://schemas.microsoft.com/office/drawing/2014/main" id="{4C460BA8-0CFB-3528-6B5E-BF45BF719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3214" y="2216339"/>
              <a:ext cx="7597572" cy="310896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480DCF1-8B1D-BA24-BA8A-B3AE88BCFE2C}"/>
              </a:ext>
            </a:extLst>
          </p:cNvPr>
          <p:cNvSpPr txBox="1"/>
          <p:nvPr/>
        </p:nvSpPr>
        <p:spPr>
          <a:xfrm>
            <a:off x="999460" y="5769676"/>
            <a:ext cx="737132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9933"/>
                </a:solidFill>
              </a:rPr>
              <a:t>www.healthymontereycounty.org</a:t>
            </a:r>
          </a:p>
        </p:txBody>
      </p:sp>
    </p:spTree>
    <p:extLst>
      <p:ext uri="{BB962C8B-B14F-4D97-AF65-F5344CB8AC3E}">
        <p14:creationId xmlns:p14="http://schemas.microsoft.com/office/powerpoint/2010/main" val="281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indent="0" algn="l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>
                <a:ln w="3175">
                  <a:noFill/>
                </a:ln>
                <a:solidFill>
                  <a:schemeClr val="accent3">
                    <a:lumMod val="50000"/>
                  </a:schemeClr>
                </a:solidFill>
              </a:rPr>
              <a:t>Presentation</a:t>
            </a:r>
          </a:p>
          <a:p>
            <a:pPr marL="514350" indent="-28575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>
                <a:ln w="3175">
                  <a:noFill/>
                </a:ln>
                <a:solidFill>
                  <a:sysClr val="windowText" lastClr="000000"/>
                </a:solidFill>
              </a:rPr>
              <a:t>Represents just a fraction of the data collected through this assessment.</a:t>
            </a:r>
          </a:p>
          <a:p>
            <a:pPr marL="514350" indent="-28575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>
                <a:ln w="3175">
                  <a:noFill/>
                </a:ln>
                <a:solidFill>
                  <a:sysClr val="windowText" lastClr="000000"/>
                </a:solidFill>
              </a:rPr>
              <a:t>Primarily focuses on areas of need ("Areas of Opportunity"); however, there were many positive findings for the area as well.</a:t>
            </a:r>
          </a:p>
          <a:p>
            <a:pPr marL="514350" indent="-28575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>
                <a:ln w="3175">
                  <a:noFill/>
                </a:ln>
                <a:solidFill>
                  <a:sysClr val="windowText" lastClr="000000"/>
                </a:solidFill>
              </a:rPr>
              <a:t>Will allow for Q&amp;A at the end.</a:t>
            </a:r>
          </a:p>
          <a:p>
            <a:pPr marL="228600" indent="0" algn="l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b="1" dirty="0">
                <a:ln w="3175">
                  <a:noFill/>
                </a:ln>
                <a:solidFill>
                  <a:schemeClr val="accent3">
                    <a:lumMod val="50000"/>
                  </a:schemeClr>
                </a:solidFill>
              </a:rPr>
              <a:t>Prioritization</a:t>
            </a:r>
          </a:p>
          <a:p>
            <a:pPr marL="514350" indent="-285750" algn="l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0" dirty="0">
                <a:ln w="3175">
                  <a:noFill/>
                </a:ln>
                <a:solidFill>
                  <a:sysClr val="windowText" lastClr="000000"/>
                </a:solidFill>
              </a:rPr>
              <a:t>During the second part of our meeting, you will be asked to rank health issues along various criteria to inform the prioritization process.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Activities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17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Key Informant Input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AADDA-603C-4531-A036-76FF7C1171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5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313CC6-2226-26ED-26D8-3D6BE275A977}"/>
              </a:ext>
            </a:extLst>
          </p:cNvPr>
          <p:cNvSpPr/>
          <p:nvPr/>
        </p:nvSpPr>
        <p:spPr>
          <a:xfrm>
            <a:off x="266700" y="1799738"/>
            <a:ext cx="8602980" cy="128778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u="sng" dirty="0"/>
              <a:t>Key Informant Perceptions</a:t>
            </a:r>
            <a:r>
              <a:rPr lang="en-US" b="0" dirty="0"/>
              <a:t>: Relative Position of </a:t>
            </a:r>
            <a:br>
              <a:rPr lang="en-US" b="0" dirty="0"/>
            </a:br>
            <a:r>
              <a:rPr lang="en-US" b="0" dirty="0"/>
              <a:t>Health Topics as Problems in Monterey County</a:t>
            </a:r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400010846"/>
              </p:ext>
            </p:extLst>
          </p:nvPr>
        </p:nvGraphicFramePr>
        <p:xfrm>
          <a:off x="457200" y="1471760"/>
          <a:ext cx="8229600" cy="515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7358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9" grpId="0" uiExpand="1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 txBox="1">
            <a:spLocks/>
          </p:cNvSpPr>
          <p:nvPr/>
        </p:nvSpPr>
        <p:spPr>
          <a:xfrm>
            <a:off x="2465890" y="295275"/>
            <a:ext cx="6220910" cy="6162676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400" b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911225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4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lang="en-US" sz="2000" b="1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600" b="0" kern="1200" dirty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1027112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General Health Status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Areas of Opportunity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Access to Health Care Services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Cancer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Diabetes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Heart Disease &amp; Stroke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Housing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Infant Health &amp; Family Planning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Injury &amp; Violence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Mental Health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Nutrition, Physical Activity &amp; Weight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Respiratory Disease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Substance Use</a:t>
            </a:r>
          </a:p>
          <a:p>
            <a:pPr marL="628650" lvl="1" indent="-457200">
              <a:buSzPct val="90000"/>
              <a:buFont typeface="Arial" panose="020B0604020202020204" pitchFamily="34" charset="0"/>
              <a:buChar char="►"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Tobacco Use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Q &amp; 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E965F-DCE5-D699-FCB3-BE89DF37A1F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0" y="1234440"/>
            <a:ext cx="1965960" cy="5111496"/>
          </a:xfrm>
        </p:spPr>
        <p:txBody>
          <a:bodyPr lIns="137160" rIns="0"/>
          <a:lstStyle/>
          <a:p>
            <a:r>
              <a:rPr lang="en-US" b="0" dirty="0"/>
              <a:t>12 “Areas of Opportunity” (significant health needs)</a:t>
            </a:r>
          </a:p>
        </p:txBody>
      </p:sp>
    </p:spTree>
    <p:extLst>
      <p:ext uri="{BB962C8B-B14F-4D97-AF65-F5344CB8AC3E}">
        <p14:creationId xmlns:p14="http://schemas.microsoft.com/office/powerpoint/2010/main" val="20395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85gg7fuw4gnts5y25bahzwat9dr1f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HNA Title Page">
  <a:themeElements>
    <a:clrScheme name="PR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PRC Content - no logo">
  <a:themeElements>
    <a:clrScheme name="PRC Charts - NEW(1)">
      <a:dk1>
        <a:sysClr val="windowText" lastClr="000000"/>
      </a:dk1>
      <a:lt1>
        <a:sysClr val="window" lastClr="FFFFFF"/>
      </a:lt1>
      <a:dk2>
        <a:srgbClr val="0018A8"/>
      </a:dk2>
      <a:lt2>
        <a:srgbClr val="EEECE1"/>
      </a:lt2>
      <a:accent1>
        <a:srgbClr val="5A85D7"/>
      </a:accent1>
      <a:accent2>
        <a:srgbClr val="A5D867"/>
      </a:accent2>
      <a:accent3>
        <a:srgbClr val="FDC480"/>
      </a:accent3>
      <a:accent4>
        <a:srgbClr val="93509E"/>
      </a:accent4>
      <a:accent5>
        <a:srgbClr val="A71930"/>
      </a:accent5>
      <a:accent6>
        <a:srgbClr val="A0BFD2"/>
      </a:accent6>
      <a:hlink>
        <a:srgbClr val="FF7900"/>
      </a:hlink>
      <a:folHlink>
        <a:srgbClr val="83AF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C Section Title Page">
  <a:themeElements>
    <a:clrScheme name="PRC Charts - NEW(1)">
      <a:dk1>
        <a:sysClr val="windowText" lastClr="000000"/>
      </a:dk1>
      <a:lt1>
        <a:sysClr val="window" lastClr="FFFFFF"/>
      </a:lt1>
      <a:dk2>
        <a:srgbClr val="0018A8"/>
      </a:dk2>
      <a:lt2>
        <a:srgbClr val="EEECE1"/>
      </a:lt2>
      <a:accent1>
        <a:srgbClr val="5A85D7"/>
      </a:accent1>
      <a:accent2>
        <a:srgbClr val="A5D867"/>
      </a:accent2>
      <a:accent3>
        <a:srgbClr val="FDC480"/>
      </a:accent3>
      <a:accent4>
        <a:srgbClr val="93509E"/>
      </a:accent4>
      <a:accent5>
        <a:srgbClr val="A71930"/>
      </a:accent5>
      <a:accent6>
        <a:srgbClr val="A0BFD2"/>
      </a:accent6>
      <a:hlink>
        <a:srgbClr val="FF7900"/>
      </a:hlink>
      <a:folHlink>
        <a:srgbClr val="83AF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C Divider Title Slide">
  <a:themeElements>
    <a:clrScheme name="PRC Charts - NEW(1)">
      <a:dk1>
        <a:sysClr val="windowText" lastClr="000000"/>
      </a:dk1>
      <a:lt1>
        <a:sysClr val="window" lastClr="FFFFFF"/>
      </a:lt1>
      <a:dk2>
        <a:srgbClr val="0018A8"/>
      </a:dk2>
      <a:lt2>
        <a:srgbClr val="EEECE1"/>
      </a:lt2>
      <a:accent1>
        <a:srgbClr val="5A85D7"/>
      </a:accent1>
      <a:accent2>
        <a:srgbClr val="A5D867"/>
      </a:accent2>
      <a:accent3>
        <a:srgbClr val="FDC480"/>
      </a:accent3>
      <a:accent4>
        <a:srgbClr val="93509E"/>
      </a:accent4>
      <a:accent5>
        <a:srgbClr val="A71930"/>
      </a:accent5>
      <a:accent6>
        <a:srgbClr val="A0BFD2"/>
      </a:accent6>
      <a:hlink>
        <a:srgbClr val="FF7900"/>
      </a:hlink>
      <a:folHlink>
        <a:srgbClr val="83AF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C Main Content side bar no logo">
  <a:themeElements>
    <a:clrScheme name="2020 PRC CHNA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BE1C37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C CHNA Charts">
  <a:themeElements>
    <a:clrScheme name="2020 PRC CHNA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BE1C37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prstDash val="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 anchor="ctr" anchorCtr="0">
        <a:noAutofit/>
      </a:bodyPr>
      <a:lstStyle>
        <a:defPPr algn="ctr">
          <a:defRPr sz="1400" dirty="0" err="1" smtClean="0">
            <a:solidFill>
              <a:schemeClr val="accent2"/>
            </a:solidFill>
            <a:latin typeface="Arial Narrow" panose="020B060602020203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1_PRC Section Title Page">
  <a:themeElements>
    <a:clrScheme name="PRC Charts - NEW(1)">
      <a:dk1>
        <a:sysClr val="windowText" lastClr="000000"/>
      </a:dk1>
      <a:lt1>
        <a:sysClr val="window" lastClr="FFFFFF"/>
      </a:lt1>
      <a:dk2>
        <a:srgbClr val="0018A8"/>
      </a:dk2>
      <a:lt2>
        <a:srgbClr val="EEECE1"/>
      </a:lt2>
      <a:accent1>
        <a:srgbClr val="5A85D7"/>
      </a:accent1>
      <a:accent2>
        <a:srgbClr val="A5D867"/>
      </a:accent2>
      <a:accent3>
        <a:srgbClr val="FDC480"/>
      </a:accent3>
      <a:accent4>
        <a:srgbClr val="93509E"/>
      </a:accent4>
      <a:accent5>
        <a:srgbClr val="A71930"/>
      </a:accent5>
      <a:accent6>
        <a:srgbClr val="A0BFD2"/>
      </a:accent6>
      <a:hlink>
        <a:srgbClr val="FF7900"/>
      </a:hlink>
      <a:folHlink>
        <a:srgbClr val="83AF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PRC Main Content with logo">
  <a:themeElements>
    <a:clrScheme name="PRC Charts - NEW(1)">
      <a:dk1>
        <a:sysClr val="windowText" lastClr="000000"/>
      </a:dk1>
      <a:lt1>
        <a:sysClr val="window" lastClr="FFFFFF"/>
      </a:lt1>
      <a:dk2>
        <a:srgbClr val="0018A8"/>
      </a:dk2>
      <a:lt2>
        <a:srgbClr val="EEECE1"/>
      </a:lt2>
      <a:accent1>
        <a:srgbClr val="5A85D7"/>
      </a:accent1>
      <a:accent2>
        <a:srgbClr val="A5D867"/>
      </a:accent2>
      <a:accent3>
        <a:srgbClr val="FDC480"/>
      </a:accent3>
      <a:accent4>
        <a:srgbClr val="93509E"/>
      </a:accent4>
      <a:accent5>
        <a:srgbClr val="A71930"/>
      </a:accent5>
      <a:accent6>
        <a:srgbClr val="A0BFD2"/>
      </a:accent6>
      <a:hlink>
        <a:srgbClr val="FF7900"/>
      </a:hlink>
      <a:folHlink>
        <a:srgbClr val="83AF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PRC CHNA Charts">
  <a:themeElements>
    <a:clrScheme name="2020 PRC CHNA">
      <a:dk1>
        <a:srgbClr val="000000"/>
      </a:dk1>
      <a:lt1>
        <a:srgbClr val="FFFFFF"/>
      </a:lt1>
      <a:dk2>
        <a:srgbClr val="0018A8"/>
      </a:dk2>
      <a:lt2>
        <a:srgbClr val="E7F2DE"/>
      </a:lt2>
      <a:accent1>
        <a:srgbClr val="5A85D7"/>
      </a:accent1>
      <a:accent2>
        <a:srgbClr val="BE1C37"/>
      </a:accent2>
      <a:accent3>
        <a:srgbClr val="ECC182"/>
      </a:accent3>
      <a:accent4>
        <a:srgbClr val="A5D867"/>
      </a:accent4>
      <a:accent5>
        <a:srgbClr val="93509E"/>
      </a:accent5>
      <a:accent6>
        <a:srgbClr val="D9E8EC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prstDash val="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 anchor="ctr" anchorCtr="0">
        <a:noAutofit/>
      </a:bodyPr>
      <a:lstStyle>
        <a:defPPr algn="ctr">
          <a:defRPr sz="1400" dirty="0" err="1" smtClean="0">
            <a:solidFill>
              <a:schemeClr val="accent2"/>
            </a:solidFill>
            <a:latin typeface="Arial Narrow" panose="020B0606020202030204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PRC Divider Title Slide">
  <a:themeElements>
    <a:clrScheme name="PRC Charts - NEW(1)">
      <a:dk1>
        <a:sysClr val="windowText" lastClr="000000"/>
      </a:dk1>
      <a:lt1>
        <a:sysClr val="window" lastClr="FFFFFF"/>
      </a:lt1>
      <a:dk2>
        <a:srgbClr val="0018A8"/>
      </a:dk2>
      <a:lt2>
        <a:srgbClr val="EEECE1"/>
      </a:lt2>
      <a:accent1>
        <a:srgbClr val="5A85D7"/>
      </a:accent1>
      <a:accent2>
        <a:srgbClr val="A5D867"/>
      </a:accent2>
      <a:accent3>
        <a:srgbClr val="FDC480"/>
      </a:accent3>
      <a:accent4>
        <a:srgbClr val="93509E"/>
      </a:accent4>
      <a:accent5>
        <a:srgbClr val="A71930"/>
      </a:accent5>
      <a:accent6>
        <a:srgbClr val="A0BFD2"/>
      </a:accent6>
      <a:hlink>
        <a:srgbClr val="FF7900"/>
      </a:hlink>
      <a:folHlink>
        <a:srgbClr val="83AF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657ED7"/>
    </a:accent1>
    <a:accent2>
      <a:srgbClr val="B30303"/>
    </a:accent2>
    <a:accent3>
      <a:srgbClr val="FEBF56"/>
    </a:accent3>
    <a:accent4>
      <a:srgbClr val="8BD26B"/>
    </a:accent4>
    <a:accent5>
      <a:srgbClr val="9C089C"/>
    </a:accent5>
    <a:accent6>
      <a:srgbClr val="DDD9C3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2008 CHA">
    <a:dk1>
      <a:srgbClr val="000000"/>
    </a:dk1>
    <a:lt1>
      <a:srgbClr val="FFFFFF"/>
    </a:lt1>
    <a:dk2>
      <a:srgbClr val="19285F"/>
    </a:dk2>
    <a:lt2>
      <a:srgbClr val="D8D8D8"/>
    </a:lt2>
    <a:accent1>
      <a:srgbClr val="5A85D7"/>
    </a:accent1>
    <a:accent2>
      <a:srgbClr val="B71234"/>
    </a:accent2>
    <a:accent3>
      <a:srgbClr val="FDC480"/>
    </a:accent3>
    <a:accent4>
      <a:srgbClr val="A5D867"/>
    </a:accent4>
    <a:accent5>
      <a:srgbClr val="93509E"/>
    </a:accent5>
    <a:accent6>
      <a:srgbClr val="DDD9C3"/>
    </a:accent6>
    <a:hlink>
      <a:srgbClr val="B9C9D0"/>
    </a:hlink>
    <a:folHlink>
      <a:srgbClr val="83AFB4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32404</TotalTime>
  <Words>4318</Words>
  <Application>Microsoft Office PowerPoint</Application>
  <PresentationFormat>On-screen Show (4:3)</PresentationFormat>
  <Paragraphs>643</Paragraphs>
  <Slides>59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59</vt:i4>
      </vt:variant>
    </vt:vector>
  </HeadingPairs>
  <TitlesOfParts>
    <vt:vector size="76" baseType="lpstr">
      <vt:lpstr>Arial</vt:lpstr>
      <vt:lpstr>Arial Narrow</vt:lpstr>
      <vt:lpstr>Calibri</vt:lpstr>
      <vt:lpstr>Courier New</vt:lpstr>
      <vt:lpstr>Gill Sans</vt:lpstr>
      <vt:lpstr>Symbol</vt:lpstr>
      <vt:lpstr>Wingdings</vt:lpstr>
      <vt:lpstr>CHNA Title Page</vt:lpstr>
      <vt:lpstr>PRC Section Title Page</vt:lpstr>
      <vt:lpstr>PRC Divider Title Slide</vt:lpstr>
      <vt:lpstr>PRC Main Content side bar no logo</vt:lpstr>
      <vt:lpstr>PRC CHNA Charts</vt:lpstr>
      <vt:lpstr>1_PRC Section Title Page</vt:lpstr>
      <vt:lpstr>1_PRC Main Content with logo</vt:lpstr>
      <vt:lpstr>1_PRC CHNA Charts</vt:lpstr>
      <vt:lpstr>1_PRC Divider Title Slide</vt:lpstr>
      <vt:lpstr>PRC Content - no logo</vt:lpstr>
      <vt:lpstr>2025  PRC Community  Health Needs Assessment</vt:lpstr>
      <vt:lpstr>PowerPoint Presentation</vt:lpstr>
      <vt:lpstr>About Today’s Event</vt:lpstr>
      <vt:lpstr>PowerPoint Presentation</vt:lpstr>
      <vt:lpstr>Population Survey</vt:lpstr>
      <vt:lpstr>Today’s Activities</vt:lpstr>
      <vt:lpstr>Key Informant Input</vt:lpstr>
      <vt:lpstr>Key Informant Perceptions: Relative Position of  Health Topics as Problems in Monterey County</vt:lpstr>
      <vt:lpstr>PowerPoint Presentation</vt:lpstr>
      <vt:lpstr>PowerPoint Presentation</vt:lpstr>
      <vt:lpstr>Self-Reported Health Status (Monterey County, 2025)</vt:lpstr>
      <vt:lpstr>Experience “Fair” or “Poor” Overall Health</vt:lpstr>
      <vt:lpstr>Experience “Fair” or “Poor” Overall Health (Monterey County, 2025)</vt:lpstr>
      <vt:lpstr>PowerPoint Presentation</vt:lpstr>
      <vt:lpstr>Lack of Health Care Insurance Coverage (Adults 18-64; Monterey County, 2025) Healthy People 2030 = 7.6% or Lower</vt:lpstr>
      <vt:lpstr>Barriers to Access Have  Prevented Medical Care in the Past Year</vt:lpstr>
      <vt:lpstr>Experienced Difficulties or Delays of Some Kind in Receiving Needed Health Care in the Past Year</vt:lpstr>
      <vt:lpstr>Have Used a Hospital Emergency Room More Than Once in the Past Year (Monterey County, 2025)</vt:lpstr>
      <vt:lpstr>PowerPoint Presentation</vt:lpstr>
      <vt:lpstr>Leading Causes of Death (Monterey County, 2023)</vt:lpstr>
      <vt:lpstr>Select Cancer Screening Indicators</vt:lpstr>
      <vt:lpstr>PowerPoint Presentation</vt:lpstr>
      <vt:lpstr>Prevalence of Diabetes (Monterey County, 2025)</vt:lpstr>
      <vt:lpstr>Kidney Disease Mortality Trends (Annual Average Deaths per 100,000 Population)</vt:lpstr>
      <vt:lpstr>PowerPoint Presentation</vt:lpstr>
      <vt:lpstr>Leading Causes of Death (Monterey County, 2023)</vt:lpstr>
      <vt:lpstr>PowerPoint Presentation</vt:lpstr>
      <vt:lpstr>PowerPoint Presentation</vt:lpstr>
      <vt:lpstr>PowerPoint Presentation</vt:lpstr>
      <vt:lpstr>PowerPoint Presentation</vt:lpstr>
      <vt:lpstr>“Always/Usually/Sometimes” Worried About Paying Rent/Mortgage in the Past Year (Monterey County, 2025)</vt:lpstr>
      <vt:lpstr>Unhealthy or Unsafe Housing Conditions in the Past Year (Monterey County, 2025)</vt:lpstr>
      <vt:lpstr>PowerPoint Presentation</vt:lpstr>
      <vt:lpstr>Teen Birth Rate by Race/Ethnicity (Births to Females Age 15-19 per 1,000 Females Age 15-19; Monterey County, 2017-2023)</vt:lpstr>
      <vt:lpstr>PowerPoint Presentation</vt:lpstr>
      <vt:lpstr>PowerPoint Presentation</vt:lpstr>
      <vt:lpstr>Have Ever Been Hit, Slapped, Pushed,  Kicked, or Hurt in Any Way by an Intimate Partner</vt:lpstr>
      <vt:lpstr>PowerPoint Presentation</vt:lpstr>
      <vt:lpstr>Select Mental Health Indicators</vt:lpstr>
      <vt:lpstr>Unable to Get Mental Health Services When Needed in the Past Year (Monterey County, 2025)</vt:lpstr>
      <vt:lpstr>Aware of Mental Health Resources for Children (Parents of Children Age 5-17, 2025)</vt:lpstr>
      <vt:lpstr>PowerPoint Presentation</vt:lpstr>
      <vt:lpstr>PowerPoint Presentation</vt:lpstr>
      <vt:lpstr>Prevalence of Obesity (Monterey County, 2025) Healthy People 2030 = 36.0% or Lower</vt:lpstr>
      <vt:lpstr>Prevalence of Overweight/Obesity in Children (Children 5-17)</vt:lpstr>
      <vt:lpstr>PowerPoint Presentation</vt:lpstr>
      <vt:lpstr>PowerPoint Presentation</vt:lpstr>
      <vt:lpstr>Prevalence of Asthma in Children (Children 0-17)</vt:lpstr>
      <vt:lpstr>PowerPoint Presentation</vt:lpstr>
      <vt:lpstr>PowerPoint Presentation</vt:lpstr>
      <vt:lpstr>PowerPoint Presentation</vt:lpstr>
      <vt:lpstr>Life Has Been Negatively Affected by Substance Use (by Self or Someone Else) (Monterey County, 2025)</vt:lpstr>
      <vt:lpstr>PowerPoint Presentation</vt:lpstr>
      <vt:lpstr>PowerPoint Presentation</vt:lpstr>
      <vt:lpstr>Currently Use Vaping Products (Monterey County, 2025)</vt:lpstr>
      <vt:lpstr>PowerPoint Presentation</vt:lpstr>
      <vt:lpstr>Prioritization Results</vt:lpstr>
      <vt:lpstr>PowerPoint Presentation</vt:lpstr>
      <vt:lpstr>Thank You! </vt:lpstr>
    </vt:vector>
  </TitlesOfParts>
  <Manager>Bruce@prccustomresearch.com</Manager>
  <Company>prc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Bruce@prccustomresearch.com</dc:creator>
  <cp:lastModifiedBy>Bruce Lockwood</cp:lastModifiedBy>
  <cp:revision>1948</cp:revision>
  <cp:lastPrinted>2017-07-17T15:09:57Z</cp:lastPrinted>
  <dcterms:created xsi:type="dcterms:W3CDTF">2012-11-19T21:03:35Z</dcterms:created>
  <dcterms:modified xsi:type="dcterms:W3CDTF">2025-10-08T18:28:53Z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9ab924-5697-40c7-8ca2-7f8cf030f1a6_Enabled">
    <vt:lpwstr>true</vt:lpwstr>
  </property>
  <property fmtid="{D5CDD505-2E9C-101B-9397-08002B2CF9AE}" pid="3" name="MSIP_Label_639ab924-5697-40c7-8ca2-7f8cf030f1a6_SetDate">
    <vt:lpwstr>2020-08-06T15:49:36Z</vt:lpwstr>
  </property>
  <property fmtid="{D5CDD505-2E9C-101B-9397-08002B2CF9AE}" pid="4" name="MSIP_Label_639ab924-5697-40c7-8ca2-7f8cf030f1a6_Method">
    <vt:lpwstr>Standard</vt:lpwstr>
  </property>
  <property fmtid="{D5CDD505-2E9C-101B-9397-08002B2CF9AE}" pid="5" name="MSIP_Label_639ab924-5697-40c7-8ca2-7f8cf030f1a6_Name">
    <vt:lpwstr>Public</vt:lpwstr>
  </property>
  <property fmtid="{D5CDD505-2E9C-101B-9397-08002B2CF9AE}" pid="6" name="MSIP_Label_639ab924-5697-40c7-8ca2-7f8cf030f1a6_SiteId">
    <vt:lpwstr>dd6be78d-899a-49e8-8fee-8dfe17dcdd1f</vt:lpwstr>
  </property>
  <property fmtid="{D5CDD505-2E9C-101B-9397-08002B2CF9AE}" pid="7" name="MSIP_Label_639ab924-5697-40c7-8ca2-7f8cf030f1a6_ActionId">
    <vt:lpwstr>0e380f9a-64a1-487d-acd7-9ea95f967055</vt:lpwstr>
  </property>
  <property fmtid="{D5CDD505-2E9C-101B-9397-08002B2CF9AE}" pid="8" name="MSIP_Label_639ab924-5697-40c7-8ca2-7f8cf030f1a6_ContentBits">
    <vt:lpwstr>0</vt:lpwstr>
  </property>
</Properties>
</file>